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9"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9AC42E3-A086-493A-BFE8-CDEAAB1A1CBE}" type="datetimeFigureOut">
              <a:rPr lang="es-CO" smtClean="0"/>
              <a:t>21/02/2019</a:t>
            </a:fld>
            <a:endParaRPr lang="es-C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C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1394FF9-F687-48E9-A771-553B4C4E7D57}" type="slidenum">
              <a:rPr lang="es-CO" smtClean="0"/>
              <a:t>‹Nº›</a:t>
            </a:fld>
            <a:endParaRPr lang="es-C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2720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AC42E3-A086-493A-BFE8-CDEAAB1A1CBE}" type="datetimeFigureOut">
              <a:rPr lang="es-CO" smtClean="0"/>
              <a:t>21/02/2019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355030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AC42E3-A086-493A-BFE8-CDEAAB1A1CBE}" type="datetimeFigureOut">
              <a:rPr lang="es-CO" smtClean="0"/>
              <a:t>21/02/2019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2821532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AC42E3-A086-493A-BFE8-CDEAAB1A1CBE}" type="datetimeFigureOut">
              <a:rPr lang="es-CO" smtClean="0"/>
              <a:t>21/02/2019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1394FF9-F687-48E9-A771-553B4C4E7D57}" type="slidenum">
              <a:rPr lang="es-CO" smtClean="0"/>
              <a:t>‹Nº›</a:t>
            </a:fld>
            <a:endParaRPr lang="es-C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4523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AC42E3-A086-493A-BFE8-CDEAAB1A1CBE}" type="datetimeFigureOut">
              <a:rPr lang="es-CO" smtClean="0"/>
              <a:t>21/02/2019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2421863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9AC42E3-A086-493A-BFE8-CDEAAB1A1CBE}" type="datetimeFigureOut">
              <a:rPr lang="es-CO" smtClean="0"/>
              <a:t>21/02/2019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3392684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9AC42E3-A086-493A-BFE8-CDEAAB1A1CBE}" type="datetimeFigureOut">
              <a:rPr lang="es-CO" smtClean="0"/>
              <a:t>21/02/2019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211108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AC42E3-A086-493A-BFE8-CDEAAB1A1CBE}" type="datetimeFigureOut">
              <a:rPr lang="es-CO" smtClean="0"/>
              <a:t>21/02/2019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698328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AC42E3-A086-493A-BFE8-CDEAAB1A1CBE}" type="datetimeFigureOut">
              <a:rPr lang="es-CO" smtClean="0"/>
              <a:t>21/02/2019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154769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AC42E3-A086-493A-BFE8-CDEAAB1A1CBE}" type="datetimeFigureOut">
              <a:rPr lang="es-CO" smtClean="0"/>
              <a:t>21/02/2019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124786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AC42E3-A086-493A-BFE8-CDEAAB1A1CBE}" type="datetimeFigureOut">
              <a:rPr lang="es-CO" smtClean="0"/>
              <a:t>21/02/2019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321952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9AC42E3-A086-493A-BFE8-CDEAAB1A1CBE}" type="datetimeFigureOut">
              <a:rPr lang="es-CO" smtClean="0"/>
              <a:t>21/02/2019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342654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9AC42E3-A086-493A-BFE8-CDEAAB1A1CBE}" type="datetimeFigureOut">
              <a:rPr lang="es-CO" smtClean="0"/>
              <a:t>21/02/2019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370047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9AC42E3-A086-493A-BFE8-CDEAAB1A1CBE}" type="datetimeFigureOut">
              <a:rPr lang="es-CO" smtClean="0"/>
              <a:t>21/02/2019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31831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C42E3-A086-493A-BFE8-CDEAAB1A1CBE}" type="datetimeFigureOut">
              <a:rPr lang="es-CO" smtClean="0"/>
              <a:t>21/02/2019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363592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AC42E3-A086-493A-BFE8-CDEAAB1A1CBE}" type="datetimeFigureOut">
              <a:rPr lang="es-CO" smtClean="0"/>
              <a:t>21/02/2019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309269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AC42E3-A086-493A-BFE8-CDEAAB1A1CBE}" type="datetimeFigureOut">
              <a:rPr lang="es-CO" smtClean="0"/>
              <a:t>21/02/2019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1394FF9-F687-48E9-A771-553B4C4E7D57}" type="slidenum">
              <a:rPr lang="es-CO" smtClean="0"/>
              <a:t>‹Nº›</a:t>
            </a:fld>
            <a:endParaRPr lang="es-CO"/>
          </a:p>
        </p:txBody>
      </p:sp>
    </p:spTree>
    <p:extLst>
      <p:ext uri="{BB962C8B-B14F-4D97-AF65-F5344CB8AC3E}">
        <p14:creationId xmlns:p14="http://schemas.microsoft.com/office/powerpoint/2010/main" val="250544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9AC42E3-A086-493A-BFE8-CDEAAB1A1CBE}" type="datetimeFigureOut">
              <a:rPr lang="es-CO" smtClean="0"/>
              <a:t>21/02/2019</a:t>
            </a:fld>
            <a:endParaRPr lang="es-C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C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1394FF9-F687-48E9-A771-553B4C4E7D57}" type="slidenum">
              <a:rPr lang="es-CO" smtClean="0"/>
              <a:t>‹Nº›</a:t>
            </a:fld>
            <a:endParaRPr lang="es-CO"/>
          </a:p>
        </p:txBody>
      </p:sp>
    </p:spTree>
    <p:extLst>
      <p:ext uri="{BB962C8B-B14F-4D97-AF65-F5344CB8AC3E}">
        <p14:creationId xmlns:p14="http://schemas.microsoft.com/office/powerpoint/2010/main" val="1802173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concurso.cnice.mec.es/cnice2006/material107/operadores/ope_cremallera.htm" TargetMode="External"/><Relationship Id="rId2" Type="http://schemas.openxmlformats.org/officeDocument/2006/relationships/hyperlink" Target="http://concurso.cnice.mec.es/cnice2006/material107/operadores/ope_ruedentada.htm" TargetMode="External"/><Relationship Id="rId1" Type="http://schemas.openxmlformats.org/officeDocument/2006/relationships/slideLayout" Target="../slideLayouts/slideLayout9.xml"/><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commons.wikimedia.org/wiki/File:Lock_gate_cogs,_Montgomery_Canal_-_geograph.org.uk_-_1806427.jpg"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Steer_system.jpg" TargetMode="External"/><Relationship Id="rId2" Type="http://schemas.openxmlformats.org/officeDocument/2006/relationships/hyperlink" Target="https://es.wikipedia.org/wiki/Direcci%C3%B3n_(autom%C3%B3vil)" TargetMode="External"/><Relationship Id="rId1" Type="http://schemas.openxmlformats.org/officeDocument/2006/relationships/slideLayout" Target="../slideLayouts/slideLayout9.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9A0E7-035F-4C9A-A51D-1899BA441FC9}"/>
              </a:ext>
            </a:extLst>
          </p:cNvPr>
          <p:cNvSpPr>
            <a:spLocks noGrp="1"/>
          </p:cNvSpPr>
          <p:nvPr>
            <p:ph type="ctrTitle"/>
          </p:nvPr>
        </p:nvSpPr>
        <p:spPr/>
        <p:txBody>
          <a:bodyPr/>
          <a:lstStyle/>
          <a:p>
            <a:r>
              <a:rPr lang="es-CO" dirty="0"/>
              <a:t>LA CREMALLERA</a:t>
            </a:r>
          </a:p>
        </p:txBody>
      </p:sp>
      <p:sp>
        <p:nvSpPr>
          <p:cNvPr id="3" name="Subtítulo 2">
            <a:extLst>
              <a:ext uri="{FF2B5EF4-FFF2-40B4-BE49-F238E27FC236}">
                <a16:creationId xmlns:a16="http://schemas.microsoft.com/office/drawing/2014/main" id="{B167D696-632F-4D37-92DC-CE8E0105B71C}"/>
              </a:ext>
            </a:extLst>
          </p:cNvPr>
          <p:cNvSpPr>
            <a:spLocks noGrp="1"/>
          </p:cNvSpPr>
          <p:nvPr>
            <p:ph type="subTitle" idx="1"/>
          </p:nvPr>
        </p:nvSpPr>
        <p:spPr/>
        <p:txBody>
          <a:bodyPr/>
          <a:lstStyle/>
          <a:p>
            <a:r>
              <a:rPr lang="es-CO" dirty="0"/>
              <a:t>(MECANISMO)</a:t>
            </a:r>
          </a:p>
          <a:p>
            <a:endParaRPr lang="es-CO" dirty="0"/>
          </a:p>
        </p:txBody>
      </p:sp>
    </p:spTree>
    <p:extLst>
      <p:ext uri="{BB962C8B-B14F-4D97-AF65-F5344CB8AC3E}">
        <p14:creationId xmlns:p14="http://schemas.microsoft.com/office/powerpoint/2010/main" val="320376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EB5E9-F0E5-405D-B262-EFAC834CE961}"/>
              </a:ext>
            </a:extLst>
          </p:cNvPr>
          <p:cNvSpPr>
            <a:spLocks noGrp="1"/>
          </p:cNvSpPr>
          <p:nvPr>
            <p:ph type="title"/>
          </p:nvPr>
        </p:nvSpPr>
        <p:spPr>
          <a:xfrm>
            <a:off x="685800" y="248478"/>
            <a:ext cx="6345302" cy="4641574"/>
          </a:xfrm>
        </p:spPr>
        <p:txBody>
          <a:bodyPr>
            <a:noAutofit/>
          </a:bodyPr>
          <a:lstStyle/>
          <a:p>
            <a:r>
              <a:rPr lang="es-CO" sz="2800" dirty="0"/>
              <a:t>Permite convertir un movimiento giratorio en uno lineal continuo , o viceversa.</a:t>
            </a:r>
            <a:br>
              <a:rPr lang="es-CO" sz="2800" dirty="0"/>
            </a:br>
            <a:r>
              <a:rPr lang="es-CO" sz="2800" dirty="0"/>
              <a:t>Aunque el sistema es perfectamente reversible, su utilidad práctica suele centrarse solamente en la </a:t>
            </a:r>
            <a:r>
              <a:rPr lang="es-CO" sz="2800" i="1" dirty="0"/>
              <a:t>conversión de giratorio en lineal continuo</a:t>
            </a:r>
            <a:r>
              <a:rPr lang="es-CO" sz="2800" dirty="0"/>
              <a:t>, siendo muy apreciado para conseguir movimientos lineales de precisión (caso de microscopios u otros instrumentos ópticos como</a:t>
            </a:r>
          </a:p>
        </p:txBody>
      </p:sp>
      <p:pic>
        <p:nvPicPr>
          <p:cNvPr id="1026" name="Picture 2" descr="AnimaciÃ³n de un mecanismo de cremallera">
            <a:extLst>
              <a:ext uri="{FF2B5EF4-FFF2-40B4-BE49-F238E27FC236}">
                <a16:creationId xmlns:a16="http://schemas.microsoft.com/office/drawing/2014/main" id="{6D57BDBB-E795-4320-B21F-B95906C010C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76506" y="244147"/>
            <a:ext cx="4129693" cy="46459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1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BD5311A5-FE31-4E88-9505-D7BDA6B18BC3}"/>
              </a:ext>
            </a:extLst>
          </p:cNvPr>
          <p:cNvSpPr txBox="1">
            <a:spLocks/>
          </p:cNvSpPr>
          <p:nvPr/>
        </p:nvSpPr>
        <p:spPr>
          <a:xfrm>
            <a:off x="447262" y="588704"/>
            <a:ext cx="10817086" cy="2362481"/>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r>
              <a:rPr lang="es-CO" sz="2800"/>
              <a:t>retroproyectores, desplazamiento del cabezal de los taladros sensitivos, movimiento de puertas automáticas de garaje, sacacorchos, regulación de altura de los trípodes, movimiento de estanterías móviles empleadas en archivos, farmacias o bibliotecas, cerraduras..</a:t>
            </a:r>
            <a:endParaRPr lang="es-CO" sz="2800" dirty="0"/>
          </a:p>
        </p:txBody>
      </p:sp>
      <p:pic>
        <p:nvPicPr>
          <p:cNvPr id="6" name="Picture 4" descr="Resultado de imagen para TRIPODE">
            <a:extLst>
              <a:ext uri="{FF2B5EF4-FFF2-40B4-BE49-F238E27FC236}">
                <a16:creationId xmlns:a16="http://schemas.microsoft.com/office/drawing/2014/main" id="{86718927-7EF0-4BD0-9F38-BE1A9945C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308" y="2849565"/>
            <a:ext cx="1957696" cy="25940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Picture 6" descr="Imagen relacionada">
            <a:extLst>
              <a:ext uri="{FF2B5EF4-FFF2-40B4-BE49-F238E27FC236}">
                <a16:creationId xmlns:a16="http://schemas.microsoft.com/office/drawing/2014/main" id="{08734ED3-C04F-41DC-B9BF-008F6D64DE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250"/>
          <a:stretch/>
        </p:blipFill>
        <p:spPr bwMode="auto">
          <a:xfrm>
            <a:off x="606653" y="2851933"/>
            <a:ext cx="1957698" cy="25940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Picture 8" descr="Imagen relacionada">
            <a:extLst>
              <a:ext uri="{FF2B5EF4-FFF2-40B4-BE49-F238E27FC236}">
                <a16:creationId xmlns:a16="http://schemas.microsoft.com/office/drawing/2014/main" id="{6C6D4429-6244-409D-9B3B-E095AFAE02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84" t="12022" r="20684" b="12022"/>
          <a:stretch/>
        </p:blipFill>
        <p:spPr bwMode="auto">
          <a:xfrm>
            <a:off x="5880653" y="2851931"/>
            <a:ext cx="2002380" cy="25940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10" descr="Resultado de imagen para cerraduras">
            <a:extLst>
              <a:ext uri="{FF2B5EF4-FFF2-40B4-BE49-F238E27FC236}">
                <a16:creationId xmlns:a16="http://schemas.microsoft.com/office/drawing/2014/main" id="{553C2E27-3DBF-4A99-B4AF-F387CC7AAF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1043" y="2851931"/>
            <a:ext cx="2594036" cy="25940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8909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47DA5-8E6B-4326-B71A-267380C587A4}"/>
              </a:ext>
            </a:extLst>
          </p:cNvPr>
          <p:cNvSpPr>
            <a:spLocks noGrp="1"/>
          </p:cNvSpPr>
          <p:nvPr>
            <p:ph type="title"/>
          </p:nvPr>
        </p:nvSpPr>
        <p:spPr>
          <a:xfrm>
            <a:off x="4966253" y="420756"/>
            <a:ext cx="6345302" cy="2023252"/>
          </a:xfrm>
        </p:spPr>
        <p:txBody>
          <a:bodyPr>
            <a:normAutofit fontScale="90000"/>
          </a:bodyPr>
          <a:lstStyle/>
          <a:p>
            <a:r>
              <a:rPr lang="es-CO" dirty="0"/>
              <a:t>El sistema está formado por un </a:t>
            </a:r>
            <a:r>
              <a:rPr lang="es-CO" u="sng" dirty="0">
                <a:hlinkClick r:id="rId2"/>
              </a:rPr>
              <a:t>piñón</a:t>
            </a:r>
            <a:r>
              <a:rPr lang="es-CO" dirty="0"/>
              <a:t> (rueda dentada) que engrana perfectamente en una </a:t>
            </a:r>
            <a:r>
              <a:rPr lang="es-CO" u="sng" dirty="0">
                <a:hlinkClick r:id="rId3"/>
              </a:rPr>
              <a:t>cremallera</a:t>
            </a:r>
            <a:r>
              <a:rPr lang="es-CO" dirty="0"/>
              <a:t>.</a:t>
            </a:r>
          </a:p>
        </p:txBody>
      </p:sp>
      <p:sp>
        <p:nvSpPr>
          <p:cNvPr id="4" name="Marcador de texto 3">
            <a:extLst>
              <a:ext uri="{FF2B5EF4-FFF2-40B4-BE49-F238E27FC236}">
                <a16:creationId xmlns:a16="http://schemas.microsoft.com/office/drawing/2014/main" id="{F11D9E0F-36A0-475F-8C1D-FE3738925F59}"/>
              </a:ext>
            </a:extLst>
          </p:cNvPr>
          <p:cNvSpPr>
            <a:spLocks noGrp="1"/>
          </p:cNvSpPr>
          <p:nvPr>
            <p:ph type="body" sz="half" idx="2"/>
          </p:nvPr>
        </p:nvSpPr>
        <p:spPr>
          <a:xfrm>
            <a:off x="4966254" y="2444008"/>
            <a:ext cx="6345301" cy="2362481"/>
          </a:xfrm>
        </p:spPr>
        <p:txBody>
          <a:bodyPr/>
          <a:lstStyle/>
          <a:p>
            <a:endParaRPr lang="es-CO" dirty="0"/>
          </a:p>
        </p:txBody>
      </p:sp>
      <p:pic>
        <p:nvPicPr>
          <p:cNvPr id="5" name="Imagen 4" descr="Control de avance y retroceso de un taladro sensitivo">
            <a:extLst>
              <a:ext uri="{FF2B5EF4-FFF2-40B4-BE49-F238E27FC236}">
                <a16:creationId xmlns:a16="http://schemas.microsoft.com/office/drawing/2014/main" id="{28139BBE-DF72-4547-B344-7FA3E855D1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1487" y="420756"/>
            <a:ext cx="4442791" cy="4427469"/>
          </a:xfrm>
          <a:prstGeom prst="rect">
            <a:avLst/>
          </a:prstGeom>
          <a:noFill/>
          <a:ln>
            <a:noFill/>
          </a:ln>
        </p:spPr>
      </p:pic>
      <p:pic>
        <p:nvPicPr>
          <p:cNvPr id="6" name="Imagen 5" descr="Mecanismo cremallera-piñón">
            <a:extLst>
              <a:ext uri="{FF2B5EF4-FFF2-40B4-BE49-F238E27FC236}">
                <a16:creationId xmlns:a16="http://schemas.microsoft.com/office/drawing/2014/main" id="{FCB71CD8-62DA-4C71-9EC4-272C99BC4E2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44278" y="3167270"/>
            <a:ext cx="6454168" cy="1921566"/>
          </a:xfrm>
          <a:prstGeom prst="rect">
            <a:avLst/>
          </a:prstGeom>
          <a:noFill/>
          <a:ln>
            <a:noFill/>
          </a:ln>
        </p:spPr>
      </p:pic>
    </p:spTree>
    <p:extLst>
      <p:ext uri="{BB962C8B-B14F-4D97-AF65-F5344CB8AC3E}">
        <p14:creationId xmlns:p14="http://schemas.microsoft.com/office/powerpoint/2010/main" val="354471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CA79D1-B95D-455B-8308-D14271C7D646}"/>
              </a:ext>
            </a:extLst>
          </p:cNvPr>
          <p:cNvSpPr>
            <a:spLocks noGrp="1"/>
          </p:cNvSpPr>
          <p:nvPr>
            <p:ph type="title"/>
          </p:nvPr>
        </p:nvSpPr>
        <p:spPr>
          <a:xfrm>
            <a:off x="685801" y="248479"/>
            <a:ext cx="10820399" cy="1408043"/>
          </a:xfrm>
        </p:spPr>
        <p:txBody>
          <a:bodyPr>
            <a:normAutofit fontScale="90000"/>
          </a:bodyPr>
          <a:lstStyle/>
          <a:p>
            <a:r>
              <a:rPr lang="es-CO" dirty="0"/>
              <a:t>Cuando el </a:t>
            </a:r>
            <a:r>
              <a:rPr lang="es-CO" i="1" dirty="0"/>
              <a:t>piñón</a:t>
            </a:r>
            <a:r>
              <a:rPr lang="es-CO" dirty="0"/>
              <a:t>  gira, sus dientes empujan los de la </a:t>
            </a:r>
            <a:r>
              <a:rPr lang="es-CO" i="1" dirty="0"/>
              <a:t>cremallera</a:t>
            </a:r>
            <a:r>
              <a:rPr lang="es-CO" dirty="0"/>
              <a:t>, provocando el desplazamiento lineal de esta.</a:t>
            </a:r>
            <a:br>
              <a:rPr lang="es-CO" dirty="0"/>
            </a:br>
            <a:endParaRPr lang="es-CO" dirty="0"/>
          </a:p>
        </p:txBody>
      </p:sp>
      <p:sp>
        <p:nvSpPr>
          <p:cNvPr id="4" name="Marcador de texto 3">
            <a:extLst>
              <a:ext uri="{FF2B5EF4-FFF2-40B4-BE49-F238E27FC236}">
                <a16:creationId xmlns:a16="http://schemas.microsoft.com/office/drawing/2014/main" id="{6ECB8A1D-71B8-45CF-AF40-5AA4A2460A5B}"/>
              </a:ext>
            </a:extLst>
          </p:cNvPr>
          <p:cNvSpPr>
            <a:spLocks noGrp="1"/>
          </p:cNvSpPr>
          <p:nvPr>
            <p:ph type="body" sz="half" idx="2"/>
          </p:nvPr>
        </p:nvSpPr>
        <p:spPr>
          <a:xfrm>
            <a:off x="120515" y="4063307"/>
            <a:ext cx="11288362" cy="2362481"/>
          </a:xfrm>
        </p:spPr>
        <p:txBody>
          <a:bodyPr>
            <a:normAutofit/>
          </a:bodyPr>
          <a:lstStyle/>
          <a:p>
            <a:r>
              <a:rPr lang="es-CO" sz="2800" dirty="0"/>
              <a:t>Si lo que se mueve es la cremallera, sus dientes empujan a los del piñón consiguiendo que este gire y obteniendo en su eje un movimiento giratorio.</a:t>
            </a:r>
          </a:p>
        </p:txBody>
      </p:sp>
      <p:pic>
        <p:nvPicPr>
          <p:cNvPr id="6" name="Imagen 5" descr="Movimiento en un mecanismo cremallera-piñón">
            <a:extLst>
              <a:ext uri="{FF2B5EF4-FFF2-40B4-BE49-F238E27FC236}">
                <a16:creationId xmlns:a16="http://schemas.microsoft.com/office/drawing/2014/main" id="{C6BDA331-A7C3-49EC-8879-143B0D8BE8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68556" y="1613452"/>
            <a:ext cx="7792280" cy="2019935"/>
          </a:xfrm>
          <a:prstGeom prst="rect">
            <a:avLst/>
          </a:prstGeom>
          <a:noFill/>
          <a:ln>
            <a:noFill/>
          </a:ln>
        </p:spPr>
      </p:pic>
    </p:spTree>
    <p:extLst>
      <p:ext uri="{BB962C8B-B14F-4D97-AF65-F5344CB8AC3E}">
        <p14:creationId xmlns:p14="http://schemas.microsoft.com/office/powerpoint/2010/main" val="417272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A301D-E593-4A73-9E47-F8F400F64F75}"/>
              </a:ext>
            </a:extLst>
          </p:cNvPr>
          <p:cNvSpPr>
            <a:spLocks noGrp="1"/>
          </p:cNvSpPr>
          <p:nvPr>
            <p:ph type="title"/>
          </p:nvPr>
        </p:nvSpPr>
        <p:spPr>
          <a:xfrm>
            <a:off x="685800" y="685799"/>
            <a:ext cx="6345302" cy="2575253"/>
          </a:xfrm>
        </p:spPr>
        <p:txBody>
          <a:bodyPr>
            <a:normAutofit fontScale="90000"/>
          </a:bodyPr>
          <a:lstStyle/>
          <a:p>
            <a:r>
              <a:rPr lang="es-CO" dirty="0"/>
              <a:t>Los mecanismos de cremallera y piñón son a menudo utilizados como parte de un accionamiento lineal sencillo, donde la rotación de un volante girado manualmente o por un motor se convierte en un movimiento lineal.</a:t>
            </a:r>
          </a:p>
        </p:txBody>
      </p:sp>
      <p:sp>
        <p:nvSpPr>
          <p:cNvPr id="4" name="Marcador de texto 3">
            <a:extLst>
              <a:ext uri="{FF2B5EF4-FFF2-40B4-BE49-F238E27FC236}">
                <a16:creationId xmlns:a16="http://schemas.microsoft.com/office/drawing/2014/main" id="{E2D18FC1-02ED-40DE-94E6-5184F9619E10}"/>
              </a:ext>
            </a:extLst>
          </p:cNvPr>
          <p:cNvSpPr>
            <a:spLocks noGrp="1"/>
          </p:cNvSpPr>
          <p:nvPr>
            <p:ph type="body" sz="half" idx="2"/>
          </p:nvPr>
        </p:nvSpPr>
        <p:spPr>
          <a:xfrm>
            <a:off x="1524000" y="3596947"/>
            <a:ext cx="9774303" cy="2362481"/>
          </a:xfrm>
        </p:spPr>
        <p:txBody>
          <a:bodyPr>
            <a:normAutofit/>
          </a:bodyPr>
          <a:lstStyle/>
          <a:p>
            <a:r>
              <a:rPr lang="es-CO" sz="2400" dirty="0"/>
              <a:t>Normalmente, la cremallera recibe directamente las cargas que se oponen a su movimiento, por lo que el piñón de ataque suele ser pequeño, de modo que la relación entre el desarrollo del piñón y el del volante con el que se acciona reduce considerablemente el par de giro necesario</a:t>
            </a:r>
          </a:p>
        </p:txBody>
      </p:sp>
      <p:pic>
        <p:nvPicPr>
          <p:cNvPr id="12" name="Imagen 11" descr="https://upload.wikimedia.org/wikipedia/commons/thumb/5/57/Lock_gate_cogs%2C_Montgomery_Canal_-_geograph.org.uk_-_1806427.jpg/220px-Lock_gate_cogs%2C_Montgomery_Canal_-_geograph.org.uk_-_1806427.jpg">
            <a:hlinkClick r:id="rId2"/>
            <a:extLst>
              <a:ext uri="{FF2B5EF4-FFF2-40B4-BE49-F238E27FC236}">
                <a16:creationId xmlns:a16="http://schemas.microsoft.com/office/drawing/2014/main" id="{72D93ED1-B67A-49E7-A7D2-3FCC6760D6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39270" y="213964"/>
            <a:ext cx="2941982" cy="3215036"/>
          </a:xfrm>
          <a:prstGeom prst="rect">
            <a:avLst/>
          </a:prstGeom>
          <a:noFill/>
          <a:ln>
            <a:noFill/>
          </a:ln>
        </p:spPr>
      </p:pic>
    </p:spTree>
    <p:extLst>
      <p:ext uri="{BB962C8B-B14F-4D97-AF65-F5344CB8AC3E}">
        <p14:creationId xmlns:p14="http://schemas.microsoft.com/office/powerpoint/2010/main" val="405087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6278D-52FF-4CA0-86D7-5B7025428B90}"/>
              </a:ext>
            </a:extLst>
          </p:cNvPr>
          <p:cNvSpPr>
            <a:spLocks noGrp="1"/>
          </p:cNvSpPr>
          <p:nvPr>
            <p:ph type="title"/>
          </p:nvPr>
        </p:nvSpPr>
        <p:spPr>
          <a:xfrm>
            <a:off x="852276" y="195470"/>
            <a:ext cx="10836141" cy="2023252"/>
          </a:xfrm>
        </p:spPr>
        <p:txBody>
          <a:bodyPr>
            <a:normAutofit/>
          </a:bodyPr>
          <a:lstStyle/>
          <a:p>
            <a:r>
              <a:rPr lang="es-CO" dirty="0"/>
              <a:t>El mecanismo de cremallera generalmente forma parte de la </a:t>
            </a:r>
            <a:r>
              <a:rPr lang="es-CO" u="sng" dirty="0">
                <a:hlinkClick r:id="rId2" tooltip="Dirección (automóvil)"/>
              </a:rPr>
              <a:t>dirección</a:t>
            </a:r>
            <a:r>
              <a:rPr lang="es-CO" dirty="0"/>
              <a:t> de los automóviles y de otros vehículos con ruedas. </a:t>
            </a:r>
          </a:p>
        </p:txBody>
      </p:sp>
      <p:sp>
        <p:nvSpPr>
          <p:cNvPr id="4" name="Marcador de texto 3">
            <a:extLst>
              <a:ext uri="{FF2B5EF4-FFF2-40B4-BE49-F238E27FC236}">
                <a16:creationId xmlns:a16="http://schemas.microsoft.com/office/drawing/2014/main" id="{E814AAAE-E458-4159-9A74-AC43BF1AF1FC}"/>
              </a:ext>
            </a:extLst>
          </p:cNvPr>
          <p:cNvSpPr>
            <a:spLocks noGrp="1"/>
          </p:cNvSpPr>
          <p:nvPr>
            <p:ph type="body" sz="half" idx="2"/>
          </p:nvPr>
        </p:nvSpPr>
        <p:spPr>
          <a:xfrm>
            <a:off x="4568688" y="2218722"/>
            <a:ext cx="5237922" cy="3665243"/>
          </a:xfrm>
        </p:spPr>
        <p:txBody>
          <a:bodyPr>
            <a:normAutofit/>
          </a:bodyPr>
          <a:lstStyle/>
          <a:p>
            <a:r>
              <a:rPr lang="es-CO" sz="2000" dirty="0"/>
              <a:t>Cremallera del sistema de dirección de un automóvil: </a:t>
            </a:r>
          </a:p>
          <a:p>
            <a:pPr algn="l"/>
            <a:r>
              <a:rPr lang="es-CO" sz="2000" dirty="0"/>
              <a:t>1: volante; </a:t>
            </a:r>
          </a:p>
          <a:p>
            <a:pPr algn="l"/>
            <a:r>
              <a:rPr lang="es-CO" sz="2000" dirty="0"/>
              <a:t>2: columna de dirección; </a:t>
            </a:r>
          </a:p>
          <a:p>
            <a:pPr algn="l"/>
            <a:r>
              <a:rPr lang="es-CO" sz="2000" dirty="0"/>
              <a:t>3: piñón y cremallera; </a:t>
            </a:r>
          </a:p>
          <a:p>
            <a:pPr algn="l"/>
            <a:r>
              <a:rPr lang="es-CO" sz="2000" dirty="0"/>
              <a:t>4: barra articulada; </a:t>
            </a:r>
          </a:p>
          <a:p>
            <a:pPr algn="l"/>
            <a:r>
              <a:rPr lang="es-CO" sz="2000" dirty="0"/>
              <a:t>5: soporte de la rueda</a:t>
            </a:r>
            <a:br>
              <a:rPr lang="es-CO" sz="2000" dirty="0"/>
            </a:br>
            <a:endParaRPr lang="es-CO" sz="2000" dirty="0"/>
          </a:p>
        </p:txBody>
      </p:sp>
      <p:pic>
        <p:nvPicPr>
          <p:cNvPr id="6" name="Imagen 5" descr="https://upload.wikimedia.org/wikipedia/commons/thumb/b/be/Steer_system.jpg/220px-Steer_system.jpg">
            <a:hlinkClick r:id="rId3"/>
            <a:extLst>
              <a:ext uri="{FF2B5EF4-FFF2-40B4-BE49-F238E27FC236}">
                <a16:creationId xmlns:a16="http://schemas.microsoft.com/office/drawing/2014/main" id="{DD708913-6C73-43EA-B991-07A2EC45D39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0817" y="2460713"/>
            <a:ext cx="3731311" cy="3124200"/>
          </a:xfrm>
          <a:prstGeom prst="rect">
            <a:avLst/>
          </a:prstGeom>
          <a:noFill/>
          <a:ln>
            <a:noFill/>
          </a:ln>
        </p:spPr>
      </p:pic>
    </p:spTree>
    <p:extLst>
      <p:ext uri="{BB962C8B-B14F-4D97-AF65-F5344CB8AC3E}">
        <p14:creationId xmlns:p14="http://schemas.microsoft.com/office/powerpoint/2010/main" val="12689030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Evento principal</Template>
  <TotalTime>161</TotalTime>
  <Words>229</Words>
  <Application>Microsoft Office PowerPoint</Application>
  <PresentationFormat>Panorámica</PresentationFormat>
  <Paragraphs>16</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Impact</vt:lpstr>
      <vt:lpstr>Evento principal</vt:lpstr>
      <vt:lpstr>LA CREMALLERA</vt:lpstr>
      <vt:lpstr>Permite convertir un movimiento giratorio en uno lineal continuo , o viceversa. Aunque el sistema es perfectamente reversible, su utilidad práctica suele centrarse solamente en la conversión de giratorio en lineal continuo, siendo muy apreciado para conseguir movimientos lineales de precisión (caso de microscopios u otros instrumentos ópticos como</vt:lpstr>
      <vt:lpstr>Presentación de PowerPoint</vt:lpstr>
      <vt:lpstr>El sistema está formado por un piñón (rueda dentada) que engrana perfectamente en una cremallera.</vt:lpstr>
      <vt:lpstr>Cuando el piñón  gira, sus dientes empujan los de la cremallera, provocando el desplazamiento lineal de esta. </vt:lpstr>
      <vt:lpstr>Los mecanismos de cremallera y piñón son a menudo utilizados como parte de un accionamiento lineal sencillo, donde la rotación de un volante girado manualmente o por un motor se convierte en un movimiento lineal.</vt:lpstr>
      <vt:lpstr>El mecanismo de cremallera generalmente forma parte de la dirección de los automóviles y de otros vehículos con ruedas.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CREMALLERA</dc:title>
  <dc:creator>alex rodriguez</dc:creator>
  <cp:lastModifiedBy>alex rodriguez</cp:lastModifiedBy>
  <cp:revision>11</cp:revision>
  <dcterms:created xsi:type="dcterms:W3CDTF">2019-02-19T11:43:44Z</dcterms:created>
  <dcterms:modified xsi:type="dcterms:W3CDTF">2019-02-21T13:22:10Z</dcterms:modified>
</cp:coreProperties>
</file>