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9" r:id="rId3"/>
    <p:sldId id="260" r:id="rId4"/>
    <p:sldId id="283" r:id="rId5"/>
    <p:sldId id="284" r:id="rId6"/>
    <p:sldId id="285" r:id="rId7"/>
    <p:sldId id="286" r:id="rId8"/>
  </p:sldIdLst>
  <p:sldSz cx="12025313"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7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2D05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p:cViewPr varScale="1">
        <p:scale>
          <a:sx n="62" d="100"/>
          <a:sy n="62" d="100"/>
        </p:scale>
        <p:origin x="84" y="288"/>
      </p:cViewPr>
      <p:guideLst>
        <p:guide orient="horz" pos="2160"/>
        <p:guide pos="2880"/>
        <p:guide pos="37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5A9E13-ED39-4592-BEFB-E933988DE49E}" type="datetimeFigureOut">
              <a:rPr lang="es-CO" smtClean="0"/>
              <a:t>07/03/2019</a:t>
            </a:fld>
            <a:endParaRPr lang="es-CO"/>
          </a:p>
        </p:txBody>
      </p:sp>
      <p:sp>
        <p:nvSpPr>
          <p:cNvPr id="4" name="3 Marcador de imagen de diapositiva"/>
          <p:cNvSpPr>
            <a:spLocks noGrp="1" noRot="1" noChangeAspect="1"/>
          </p:cNvSpPr>
          <p:nvPr>
            <p:ph type="sldImg" idx="2"/>
          </p:nvPr>
        </p:nvSpPr>
        <p:spPr>
          <a:xfrm>
            <a:off x="423863" y="685800"/>
            <a:ext cx="6010275"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B070F-5277-4735-8B22-A07823EB1840}" type="slidenum">
              <a:rPr lang="es-CO" smtClean="0"/>
              <a:t>‹Nº›</a:t>
            </a:fld>
            <a:endParaRPr lang="es-CO"/>
          </a:p>
        </p:txBody>
      </p:sp>
    </p:spTree>
    <p:extLst>
      <p:ext uri="{BB962C8B-B14F-4D97-AF65-F5344CB8AC3E}">
        <p14:creationId xmlns:p14="http://schemas.microsoft.com/office/powerpoint/2010/main" val="2289901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01899" y="2130426"/>
            <a:ext cx="10221516"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803797" y="3886200"/>
            <a:ext cx="841771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255538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574485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718352" y="274639"/>
            <a:ext cx="2705695"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601266" y="274639"/>
            <a:ext cx="7916664"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3362720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3866384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49917" y="4406901"/>
            <a:ext cx="10221516"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949917" y="2906713"/>
            <a:ext cx="10221516"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3180415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601266" y="1600201"/>
            <a:ext cx="53111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6112867" y="1600201"/>
            <a:ext cx="53111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2534290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601266" y="1535113"/>
            <a:ext cx="53132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1266" y="2174875"/>
            <a:ext cx="53132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6108693" y="1535113"/>
            <a:ext cx="531535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08693" y="2174875"/>
            <a:ext cx="53153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2669457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681440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255912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1266" y="273050"/>
            <a:ext cx="3956245"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4701563" y="273051"/>
            <a:ext cx="672248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601266" y="1435101"/>
            <a:ext cx="395624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525248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57045" y="4800600"/>
            <a:ext cx="7215188"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2357045" y="612775"/>
            <a:ext cx="721518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2357045" y="5367338"/>
            <a:ext cx="721518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B2ACDC2-579D-446A-A20C-9B0062C2A722}" type="datetimeFigureOut">
              <a:rPr lang="es-CO" smtClean="0"/>
              <a:t>07/03/2019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01A35E9-05A1-4708-8FA6-C64475344583}" type="slidenum">
              <a:rPr lang="es-CO" smtClean="0"/>
              <a:t>‹Nº›</a:t>
            </a:fld>
            <a:endParaRPr lang="es-CO"/>
          </a:p>
        </p:txBody>
      </p:sp>
    </p:spTree>
    <p:extLst>
      <p:ext uri="{BB962C8B-B14F-4D97-AF65-F5344CB8AC3E}">
        <p14:creationId xmlns:p14="http://schemas.microsoft.com/office/powerpoint/2010/main" val="2502162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1266" y="274638"/>
            <a:ext cx="10822782"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601266" y="1600201"/>
            <a:ext cx="10822782"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601266" y="6356351"/>
            <a:ext cx="280590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ACDC2-579D-446A-A20C-9B0062C2A722}" type="datetimeFigureOut">
              <a:rPr lang="es-CO" smtClean="0"/>
              <a:t>07/03/2019</a:t>
            </a:fld>
            <a:endParaRPr lang="es-CO"/>
          </a:p>
        </p:txBody>
      </p:sp>
      <p:sp>
        <p:nvSpPr>
          <p:cNvPr id="5" name="4 Marcador de pie de página"/>
          <p:cNvSpPr>
            <a:spLocks noGrp="1"/>
          </p:cNvSpPr>
          <p:nvPr>
            <p:ph type="ftr" sz="quarter" idx="3"/>
          </p:nvPr>
        </p:nvSpPr>
        <p:spPr>
          <a:xfrm>
            <a:off x="4108649" y="6356351"/>
            <a:ext cx="380801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8618141" y="6356351"/>
            <a:ext cx="2805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1A35E9-05A1-4708-8FA6-C64475344583}" type="slidenum">
              <a:rPr lang="es-CO" smtClean="0"/>
              <a:t>‹Nº›</a:t>
            </a:fld>
            <a:endParaRPr lang="es-CO"/>
          </a:p>
        </p:txBody>
      </p:sp>
    </p:spTree>
    <p:extLst>
      <p:ext uri="{BB962C8B-B14F-4D97-AF65-F5344CB8AC3E}">
        <p14:creationId xmlns:p14="http://schemas.microsoft.com/office/powerpoint/2010/main" val="2904794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reatecnologia.com/mecanismos/sistema-de-frenos.html"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9160" y="188640"/>
            <a:ext cx="1067075" cy="1359301"/>
          </a:xfrm>
          <a:prstGeom prst="rect">
            <a:avLst/>
          </a:prstGeom>
          <a:effectLst>
            <a:glow rad="228600">
              <a:schemeClr val="accent3">
                <a:satMod val="175000"/>
                <a:alpha val="40000"/>
              </a:schemeClr>
            </a:glow>
          </a:effectLst>
        </p:spPr>
      </p:pic>
      <p:sp>
        <p:nvSpPr>
          <p:cNvPr id="5" name="Rectángulo 4"/>
          <p:cNvSpPr/>
          <p:nvPr/>
        </p:nvSpPr>
        <p:spPr>
          <a:xfrm>
            <a:off x="2916312" y="188640"/>
            <a:ext cx="5405647" cy="923330"/>
          </a:xfrm>
          <a:prstGeom prst="rect">
            <a:avLst/>
          </a:prstGeom>
          <a:noFill/>
        </p:spPr>
        <p:txBody>
          <a:bodyPr wrap="none" lIns="91440" tIns="45720" rIns="91440" bIns="45720">
            <a:spAutoFit/>
          </a:bodyPr>
          <a:lstStyle/>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lgerian" panose="04020705040A02060702" pitchFamily="82" charset="0"/>
              </a:rPr>
              <a:t>LA HIDRÁULICA </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lgerian" panose="04020705040A02060702" pitchFamily="82" charset="0"/>
            </a:endParaRPr>
          </a:p>
        </p:txBody>
      </p:sp>
      <p:sp>
        <p:nvSpPr>
          <p:cNvPr id="2" name="CuadroTexto 1"/>
          <p:cNvSpPr txBox="1"/>
          <p:nvPr/>
        </p:nvSpPr>
        <p:spPr>
          <a:xfrm>
            <a:off x="396032" y="1547941"/>
            <a:ext cx="10297144" cy="4618059"/>
          </a:xfrm>
          <a:prstGeom prst="rect">
            <a:avLst/>
          </a:prstGeom>
          <a:noFill/>
        </p:spPr>
        <p:txBody>
          <a:bodyPr wrap="square" rtlCol="0">
            <a:spAutoFit/>
          </a:bodyPr>
          <a:lstStyle/>
          <a:p>
            <a:pPr>
              <a:lnSpc>
                <a:spcPct val="150000"/>
              </a:lnSpc>
            </a:pPr>
            <a:r>
              <a:rPr lang="es-CR" dirty="0">
                <a:latin typeface="Arial" panose="020B0604020202020204" pitchFamily="34" charset="0"/>
                <a:cs typeface="Arial" panose="020B0604020202020204" pitchFamily="34" charset="0"/>
              </a:rPr>
              <a:t>Los sistemas hidráulicos son aquellos que transmiten la fuerza a través de un fluido. Transmiten la fuerza desde un punto de entrada hasta otro por un tubo. Una de las propiedades más importantes es que la fuerza de entrada es igual a la fuerza de </a:t>
            </a:r>
            <a:r>
              <a:rPr lang="es-CR" dirty="0" smtClean="0">
                <a:latin typeface="Arial" panose="020B0604020202020204" pitchFamily="34" charset="0"/>
                <a:cs typeface="Arial" panose="020B0604020202020204" pitchFamily="34" charset="0"/>
              </a:rPr>
              <a:t>salida</a:t>
            </a:r>
            <a:r>
              <a:rPr lang="es-CR" dirty="0"/>
              <a:t/>
            </a:r>
            <a:br>
              <a:rPr lang="es-CR" dirty="0"/>
            </a:br>
            <a:r>
              <a:rPr lang="es-CR" dirty="0" smtClean="0"/>
              <a:t>sistema hidráulico: El </a:t>
            </a:r>
            <a:r>
              <a:rPr lang="es-CR" dirty="0"/>
              <a:t>aceite sustituye al aire comprimido que se usa en neumática. Muchas excavadoras, el camión de la basura, los coches, etc. </a:t>
            </a:r>
            <a:r>
              <a:rPr lang="es-CR" b="1" dirty="0"/>
              <a:t>utilizan sistemas hidráulicos para mover mecanismos</a:t>
            </a:r>
            <a:r>
              <a:rPr lang="es-CR" dirty="0"/>
              <a:t> que están unidos a un cilindro hidráulico movido por aceite.</a:t>
            </a:r>
            <a:br>
              <a:rPr lang="es-CR" dirty="0"/>
            </a:br>
            <a:r>
              <a:rPr lang="es-CR" dirty="0"/>
              <a:t/>
            </a:r>
            <a:br>
              <a:rPr lang="es-CR" dirty="0"/>
            </a:br>
            <a:r>
              <a:rPr lang="es-CR" dirty="0"/>
              <a:t> Al llamarse </a:t>
            </a:r>
            <a:r>
              <a:rPr lang="es-CR" b="1" dirty="0"/>
              <a:t>hidráulica</a:t>
            </a:r>
            <a:r>
              <a:rPr lang="es-CR" dirty="0"/>
              <a:t> puede pensarse que solo usa agua, cosa que no es cierta, es más casi nunca se usa agua, suele utilizarse con más frecuencia el aceite. En la teoría si se usa aceite debería llamarse </a:t>
            </a:r>
            <a:r>
              <a:rPr lang="es-CR" b="1" dirty="0"/>
              <a:t>Oleo hidráulica</a:t>
            </a:r>
            <a:r>
              <a:rPr lang="es-CR" dirty="0"/>
              <a:t>, pero no es así. En la práctica cuando hablamos de sistemas por aceite, agua o cualquier fluido líquido usamos la palabra hidráulica. </a:t>
            </a:r>
            <a:endParaRPr lang="es-419"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20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93176" y="140034"/>
            <a:ext cx="653746" cy="829327"/>
          </a:xfrm>
          <a:prstGeom prst="rect">
            <a:avLst/>
          </a:prstGeom>
          <a:effectLst>
            <a:glow rad="228600">
              <a:schemeClr val="bg1">
                <a:alpha val="40000"/>
              </a:schemeClr>
            </a:glow>
          </a:effectLst>
        </p:spPr>
      </p:pic>
      <p:sp>
        <p:nvSpPr>
          <p:cNvPr id="2" name="Rectángulo 1"/>
          <p:cNvSpPr/>
          <p:nvPr/>
        </p:nvSpPr>
        <p:spPr>
          <a:xfrm>
            <a:off x="396032" y="197346"/>
            <a:ext cx="10081119" cy="5262979"/>
          </a:xfrm>
          <a:prstGeom prst="rect">
            <a:avLst/>
          </a:prstGeom>
        </p:spPr>
        <p:txBody>
          <a:bodyPr wrap="square">
            <a:spAutoFit/>
          </a:bodyPr>
          <a:lstStyle/>
          <a:p>
            <a:pPr fontAlgn="base">
              <a:lnSpc>
                <a:spcPct val="150000"/>
              </a:lnSpc>
            </a:pPr>
            <a:r>
              <a:rPr lang="es-CR" sz="1600" b="1" dirty="0">
                <a:solidFill>
                  <a:srgbClr val="333333"/>
                </a:solidFill>
                <a:latin typeface="Arial" panose="020B0604020202020204" pitchFamily="34" charset="0"/>
                <a:cs typeface="Arial" panose="020B0604020202020204" pitchFamily="34" charset="0"/>
              </a:rPr>
              <a:t>Partes de un sistema hidráulico</a:t>
            </a:r>
          </a:p>
          <a:p>
            <a:pPr fontAlgn="base">
              <a:lnSpc>
                <a:spcPct val="150000"/>
              </a:lnSpc>
              <a:buFont typeface="Arial" panose="020B0604020202020204" pitchFamily="34" charset="0"/>
              <a:buChar char="•"/>
            </a:pPr>
            <a:r>
              <a:rPr lang="es-CR" sz="1600" b="1" dirty="0">
                <a:solidFill>
                  <a:srgbClr val="333333"/>
                </a:solidFill>
                <a:latin typeface="Arial" panose="020B0604020202020204" pitchFamily="34" charset="0"/>
                <a:cs typeface="Arial" panose="020B0604020202020204" pitchFamily="34" charset="0"/>
              </a:rPr>
              <a:t>Bomba</a:t>
            </a:r>
            <a:r>
              <a:rPr lang="es-CR" sz="1600" dirty="0">
                <a:solidFill>
                  <a:srgbClr val="333333"/>
                </a:solidFill>
                <a:latin typeface="Arial" panose="020B0604020202020204" pitchFamily="34" charset="0"/>
                <a:cs typeface="Arial" panose="020B0604020202020204" pitchFamily="34" charset="0"/>
              </a:rPr>
              <a:t> – Es la que asume la tarea de hacer que el líquido circule por los circuitos con una presión determinada.</a:t>
            </a:r>
          </a:p>
          <a:p>
            <a:pPr fontAlgn="base">
              <a:lnSpc>
                <a:spcPct val="150000"/>
              </a:lnSpc>
              <a:buFont typeface="Arial" panose="020B0604020202020204" pitchFamily="34" charset="0"/>
              <a:buChar char="•"/>
            </a:pPr>
            <a:r>
              <a:rPr lang="es-CR" sz="1600" b="1" dirty="0">
                <a:solidFill>
                  <a:srgbClr val="333333"/>
                </a:solidFill>
                <a:latin typeface="Arial" panose="020B0604020202020204" pitchFamily="34" charset="0"/>
                <a:cs typeface="Arial" panose="020B0604020202020204" pitchFamily="34" charset="0"/>
              </a:rPr>
              <a:t>Válvula elevadora</a:t>
            </a:r>
            <a:r>
              <a:rPr lang="es-CR" sz="1600" dirty="0">
                <a:solidFill>
                  <a:srgbClr val="333333"/>
                </a:solidFill>
                <a:latin typeface="Arial" panose="020B0604020202020204" pitchFamily="34" charset="0"/>
                <a:cs typeface="Arial" panose="020B0604020202020204" pitchFamily="34" charset="0"/>
              </a:rPr>
              <a:t> – Es la que se destina a la regulación de la presión del líquido dentro del sistema.</a:t>
            </a:r>
          </a:p>
          <a:p>
            <a:pPr fontAlgn="base">
              <a:lnSpc>
                <a:spcPct val="150000"/>
              </a:lnSpc>
              <a:buFont typeface="Arial" panose="020B0604020202020204" pitchFamily="34" charset="0"/>
              <a:buChar char="•"/>
            </a:pPr>
            <a:r>
              <a:rPr lang="es-CR" sz="1600" b="1" dirty="0">
                <a:solidFill>
                  <a:srgbClr val="333333"/>
                </a:solidFill>
                <a:latin typeface="Arial" panose="020B0604020202020204" pitchFamily="34" charset="0"/>
                <a:cs typeface="Arial" panose="020B0604020202020204" pitchFamily="34" charset="0"/>
              </a:rPr>
              <a:t>Válvula distribuidora</a:t>
            </a:r>
            <a:r>
              <a:rPr lang="es-CR" sz="1600" dirty="0">
                <a:solidFill>
                  <a:srgbClr val="333333"/>
                </a:solidFill>
                <a:latin typeface="Arial" panose="020B0604020202020204" pitchFamily="34" charset="0"/>
                <a:cs typeface="Arial" panose="020B0604020202020204" pitchFamily="34" charset="0"/>
              </a:rPr>
              <a:t> – Es la que acciona el operador con una palanca para que el flujo del líquido pueda ser dirigido hacia órganos distintos de trabajo.</a:t>
            </a:r>
          </a:p>
          <a:p>
            <a:pPr fontAlgn="base">
              <a:lnSpc>
                <a:spcPct val="150000"/>
              </a:lnSpc>
              <a:buFont typeface="Arial" panose="020B0604020202020204" pitchFamily="34" charset="0"/>
              <a:buChar char="•"/>
            </a:pPr>
            <a:r>
              <a:rPr lang="es-CR" sz="1600" b="1" dirty="0">
                <a:solidFill>
                  <a:srgbClr val="333333"/>
                </a:solidFill>
                <a:latin typeface="Arial" panose="020B0604020202020204" pitchFamily="34" charset="0"/>
                <a:cs typeface="Arial" panose="020B0604020202020204" pitchFamily="34" charset="0"/>
              </a:rPr>
              <a:t>Cilindros</a:t>
            </a:r>
            <a:r>
              <a:rPr lang="es-CR" sz="1600" dirty="0">
                <a:solidFill>
                  <a:srgbClr val="333333"/>
                </a:solidFill>
                <a:latin typeface="Arial" panose="020B0604020202020204" pitchFamily="34" charset="0"/>
                <a:cs typeface="Arial" panose="020B0604020202020204" pitchFamily="34" charset="0"/>
              </a:rPr>
              <a:t> – Son aquellos que van a poder cumplir con su trabajo de acuerdo con una presión hidráulica.</a:t>
            </a:r>
          </a:p>
          <a:p>
            <a:pPr fontAlgn="base">
              <a:lnSpc>
                <a:spcPct val="150000"/>
              </a:lnSpc>
              <a:buFont typeface="Arial" panose="020B0604020202020204" pitchFamily="34" charset="0"/>
              <a:buChar char="•"/>
            </a:pPr>
            <a:r>
              <a:rPr lang="es-CR" sz="1600" b="1" dirty="0">
                <a:solidFill>
                  <a:srgbClr val="333333"/>
                </a:solidFill>
                <a:latin typeface="Arial" panose="020B0604020202020204" pitchFamily="34" charset="0"/>
                <a:cs typeface="Arial" panose="020B0604020202020204" pitchFamily="34" charset="0"/>
              </a:rPr>
              <a:t>Filtro</a:t>
            </a:r>
            <a:r>
              <a:rPr lang="es-CR" sz="1600" dirty="0">
                <a:solidFill>
                  <a:srgbClr val="333333"/>
                </a:solidFill>
                <a:latin typeface="Arial" panose="020B0604020202020204" pitchFamily="34" charset="0"/>
                <a:cs typeface="Arial" panose="020B0604020202020204" pitchFamily="34" charset="0"/>
              </a:rPr>
              <a:t> – Su única, pero clave misión es la ir eliminando las partículas pequeñas presentes en el líquido, las cuales se van desprendiendo como parte de su recorrido.</a:t>
            </a:r>
          </a:p>
          <a:p>
            <a:pPr fontAlgn="base">
              <a:lnSpc>
                <a:spcPct val="150000"/>
              </a:lnSpc>
              <a:buFont typeface="Arial" panose="020B0604020202020204" pitchFamily="34" charset="0"/>
              <a:buChar char="•"/>
            </a:pPr>
            <a:r>
              <a:rPr lang="es-CR" sz="1600" b="1" dirty="0">
                <a:solidFill>
                  <a:srgbClr val="333333"/>
                </a:solidFill>
                <a:latin typeface="Arial" panose="020B0604020202020204" pitchFamily="34" charset="0"/>
                <a:cs typeface="Arial" panose="020B0604020202020204" pitchFamily="34" charset="0"/>
              </a:rPr>
              <a:t>Motor</a:t>
            </a:r>
            <a:r>
              <a:rPr lang="es-CR" sz="1600" dirty="0">
                <a:solidFill>
                  <a:srgbClr val="333333"/>
                </a:solidFill>
                <a:latin typeface="Arial" panose="020B0604020202020204" pitchFamily="34" charset="0"/>
                <a:cs typeface="Arial" panose="020B0604020202020204" pitchFamily="34" charset="0"/>
              </a:rPr>
              <a:t> – Pueden hacer parte del sistema para promover la presión o en definitiva para cumplir con un trabajo según sea la presión hidráulica.</a:t>
            </a:r>
          </a:p>
          <a:p>
            <a:pPr fontAlgn="base">
              <a:lnSpc>
                <a:spcPct val="150000"/>
              </a:lnSpc>
              <a:buFont typeface="Arial" panose="020B0604020202020204" pitchFamily="34" charset="0"/>
              <a:buChar char="•"/>
            </a:pPr>
            <a:r>
              <a:rPr lang="es-CR" sz="1600" b="1" dirty="0">
                <a:solidFill>
                  <a:srgbClr val="333333"/>
                </a:solidFill>
                <a:latin typeface="Arial" panose="020B0604020202020204" pitchFamily="34" charset="0"/>
                <a:cs typeface="Arial" panose="020B0604020202020204" pitchFamily="34" charset="0"/>
              </a:rPr>
              <a:t>Tuberías y conexiones</a:t>
            </a:r>
            <a:r>
              <a:rPr lang="es-CR" sz="1600" dirty="0">
                <a:solidFill>
                  <a:srgbClr val="333333"/>
                </a:solidFill>
                <a:latin typeface="Arial" panose="020B0604020202020204" pitchFamily="34" charset="0"/>
                <a:cs typeface="Arial" panose="020B0604020202020204" pitchFamily="34" charset="0"/>
              </a:rPr>
              <a:t> – Se usan para que el líquido circule desde el depósito a los órganos de trabajo, además de facilitar su retorno.</a:t>
            </a:r>
          </a:p>
          <a:p>
            <a:pPr fontAlgn="base">
              <a:lnSpc>
                <a:spcPct val="150000"/>
              </a:lnSpc>
              <a:buFont typeface="Arial" panose="020B0604020202020204" pitchFamily="34" charset="0"/>
              <a:buChar char="•"/>
            </a:pPr>
            <a:r>
              <a:rPr lang="es-CR" sz="1600" b="1" dirty="0">
                <a:solidFill>
                  <a:srgbClr val="333333"/>
                </a:solidFill>
                <a:latin typeface="Arial" panose="020B0604020202020204" pitchFamily="34" charset="0"/>
                <a:cs typeface="Arial" panose="020B0604020202020204" pitchFamily="34" charset="0"/>
              </a:rPr>
              <a:t>Depósito</a:t>
            </a:r>
            <a:r>
              <a:rPr lang="es-CR" sz="1600" dirty="0">
                <a:solidFill>
                  <a:srgbClr val="333333"/>
                </a:solidFill>
                <a:latin typeface="Arial" panose="020B0604020202020204" pitchFamily="34" charset="0"/>
                <a:cs typeface="Arial" panose="020B0604020202020204" pitchFamily="34" charset="0"/>
              </a:rPr>
              <a:t> – Su función es la de almacenar el líquido de trabajo, que puede ser aceite, por ejemplo.</a:t>
            </a:r>
            <a:endParaRPr lang="es-CR" sz="1600" b="0" i="0" dirty="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8556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10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37192" y="116632"/>
            <a:ext cx="724267" cy="829327"/>
          </a:xfrm>
          <a:prstGeom prst="rect">
            <a:avLst/>
          </a:prstGeom>
          <a:effectLst>
            <a:glow rad="228600">
              <a:schemeClr val="bg1">
                <a:alpha val="40000"/>
              </a:schemeClr>
            </a:glow>
          </a:effectLst>
        </p:spPr>
      </p:pic>
      <p:sp>
        <p:nvSpPr>
          <p:cNvPr id="2" name="Rectángulo 1"/>
          <p:cNvSpPr/>
          <p:nvPr/>
        </p:nvSpPr>
        <p:spPr>
          <a:xfrm>
            <a:off x="396032" y="751344"/>
            <a:ext cx="10153127" cy="5078313"/>
          </a:xfrm>
          <a:prstGeom prst="rect">
            <a:avLst/>
          </a:prstGeom>
        </p:spPr>
        <p:txBody>
          <a:bodyPr wrap="square">
            <a:spAutoFit/>
          </a:bodyPr>
          <a:lstStyle/>
          <a:p>
            <a:pPr fontAlgn="base">
              <a:lnSpc>
                <a:spcPct val="150000"/>
              </a:lnSpc>
            </a:pPr>
            <a:r>
              <a:rPr lang="es-CR" b="1" dirty="0">
                <a:solidFill>
                  <a:srgbClr val="333333"/>
                </a:solidFill>
                <a:latin typeface="inherit"/>
              </a:rPr>
              <a:t>¿</a:t>
            </a:r>
            <a:r>
              <a:rPr lang="es-CR" b="1" dirty="0">
                <a:solidFill>
                  <a:srgbClr val="333333"/>
                </a:solidFill>
                <a:latin typeface="Arial" panose="020B0604020202020204" pitchFamily="34" charset="0"/>
                <a:cs typeface="Arial" panose="020B0604020202020204" pitchFamily="34" charset="0"/>
              </a:rPr>
              <a:t>Para qué sirve un sistema hidráulico</a:t>
            </a:r>
            <a:r>
              <a:rPr lang="es-CR" b="1" dirty="0" smtClean="0">
                <a:solidFill>
                  <a:srgbClr val="333333"/>
                </a:solidFill>
                <a:latin typeface="Arial" panose="020B0604020202020204" pitchFamily="34" charset="0"/>
                <a:cs typeface="Arial" panose="020B0604020202020204" pitchFamily="34" charset="0"/>
              </a:rPr>
              <a:t>?</a:t>
            </a:r>
          </a:p>
          <a:p>
            <a:pPr fontAlgn="base">
              <a:lnSpc>
                <a:spcPct val="150000"/>
              </a:lnSpc>
            </a:pPr>
            <a:endParaRPr lang="es-CR" b="1" dirty="0">
              <a:solidFill>
                <a:srgbClr val="333333"/>
              </a:solidFill>
              <a:latin typeface="Arial" panose="020B0604020202020204" pitchFamily="34" charset="0"/>
              <a:cs typeface="Arial" panose="020B0604020202020204" pitchFamily="34" charset="0"/>
            </a:endParaRPr>
          </a:p>
          <a:p>
            <a:pPr fontAlgn="base">
              <a:lnSpc>
                <a:spcPct val="150000"/>
              </a:lnSpc>
              <a:buFont typeface="Arial" panose="020B0604020202020204" pitchFamily="34" charset="0"/>
              <a:buChar char="•"/>
            </a:pPr>
            <a:r>
              <a:rPr lang="es-CR" b="1" dirty="0">
                <a:solidFill>
                  <a:srgbClr val="333333"/>
                </a:solidFill>
                <a:latin typeface="Arial" panose="020B0604020202020204" pitchFamily="34" charset="0"/>
                <a:cs typeface="Arial" panose="020B0604020202020204" pitchFamily="34" charset="0"/>
              </a:rPr>
              <a:t>Procesos de fabricación industrial</a:t>
            </a:r>
            <a:r>
              <a:rPr lang="es-CR" dirty="0">
                <a:solidFill>
                  <a:srgbClr val="333333"/>
                </a:solidFill>
                <a:latin typeface="Arial" panose="020B0604020202020204" pitchFamily="34" charset="0"/>
                <a:cs typeface="Arial" panose="020B0604020202020204" pitchFamily="34" charset="0"/>
              </a:rPr>
              <a:t> – Al hacer muchos tipos de productos los </a:t>
            </a:r>
            <a:r>
              <a:rPr lang="es-CR" dirty="0" err="1">
                <a:solidFill>
                  <a:srgbClr val="333333"/>
                </a:solidFill>
                <a:latin typeface="Arial" panose="020B0604020202020204" pitchFamily="34" charset="0"/>
                <a:cs typeface="Arial" panose="020B0604020202020204" pitchFamily="34" charset="0"/>
              </a:rPr>
              <a:t>sitemas</a:t>
            </a:r>
            <a:r>
              <a:rPr lang="es-CR" dirty="0">
                <a:solidFill>
                  <a:srgbClr val="333333"/>
                </a:solidFill>
                <a:latin typeface="Arial" panose="020B0604020202020204" pitchFamily="34" charset="0"/>
                <a:cs typeface="Arial" panose="020B0604020202020204" pitchFamily="34" charset="0"/>
              </a:rPr>
              <a:t> hidráulicos son fundamentales. Las </a:t>
            </a:r>
            <a:r>
              <a:rPr lang="es-CR" b="1" u="sng" dirty="0">
                <a:solidFill>
                  <a:srgbClr val="333333"/>
                </a:solidFill>
                <a:latin typeface="Arial" panose="020B0604020202020204" pitchFamily="34" charset="0"/>
                <a:cs typeface="Arial" panose="020B0604020202020204" pitchFamily="34" charset="0"/>
              </a:rPr>
              <a:t>líneas de montaje de producción de automóviles</a:t>
            </a:r>
            <a:r>
              <a:rPr lang="es-CR" dirty="0">
                <a:solidFill>
                  <a:srgbClr val="333333"/>
                </a:solidFill>
                <a:latin typeface="Arial" panose="020B0604020202020204" pitchFamily="34" charset="0"/>
                <a:cs typeface="Arial" panose="020B0604020202020204" pitchFamily="34" charset="0"/>
              </a:rPr>
              <a:t>, las </a:t>
            </a:r>
            <a:r>
              <a:rPr lang="es-CR" b="1" u="sng" dirty="0">
                <a:solidFill>
                  <a:srgbClr val="333333"/>
                </a:solidFill>
                <a:latin typeface="Arial" panose="020B0604020202020204" pitchFamily="34" charset="0"/>
                <a:cs typeface="Arial" panose="020B0604020202020204" pitchFamily="34" charset="0"/>
              </a:rPr>
              <a:t>máquinas de producción de alta resistencia</a:t>
            </a:r>
            <a:r>
              <a:rPr lang="es-CR" dirty="0">
                <a:solidFill>
                  <a:srgbClr val="333333"/>
                </a:solidFill>
                <a:latin typeface="Arial" panose="020B0604020202020204" pitchFamily="34" charset="0"/>
                <a:cs typeface="Arial" panose="020B0604020202020204" pitchFamily="34" charset="0"/>
              </a:rPr>
              <a:t>, al igual que la </a:t>
            </a:r>
            <a:r>
              <a:rPr lang="es-CR" b="1" u="sng" dirty="0">
                <a:solidFill>
                  <a:srgbClr val="333333"/>
                </a:solidFill>
                <a:latin typeface="Arial" panose="020B0604020202020204" pitchFamily="34" charset="0"/>
                <a:cs typeface="Arial" panose="020B0604020202020204" pitchFamily="34" charset="0"/>
              </a:rPr>
              <a:t>impresión a gran escala</a:t>
            </a:r>
            <a:r>
              <a:rPr lang="es-CR" dirty="0">
                <a:solidFill>
                  <a:srgbClr val="333333"/>
                </a:solidFill>
                <a:latin typeface="Arial" panose="020B0604020202020204" pitchFamily="34" charset="0"/>
                <a:cs typeface="Arial" panose="020B0604020202020204" pitchFamily="34" charset="0"/>
              </a:rPr>
              <a:t>.</a:t>
            </a:r>
          </a:p>
          <a:p>
            <a:pPr fontAlgn="base">
              <a:lnSpc>
                <a:spcPct val="150000"/>
              </a:lnSpc>
              <a:buFont typeface="Arial" panose="020B0604020202020204" pitchFamily="34" charset="0"/>
              <a:buChar char="•"/>
            </a:pPr>
            <a:r>
              <a:rPr lang="es-CR" b="1" dirty="0">
                <a:solidFill>
                  <a:srgbClr val="333333"/>
                </a:solidFill>
                <a:latin typeface="Arial" panose="020B0604020202020204" pitchFamily="34" charset="0"/>
                <a:cs typeface="Arial" panose="020B0604020202020204" pitchFamily="34" charset="0"/>
              </a:rPr>
              <a:t>Construcción </a:t>
            </a:r>
            <a:r>
              <a:rPr lang="es-CR" dirty="0">
                <a:solidFill>
                  <a:srgbClr val="333333"/>
                </a:solidFill>
                <a:latin typeface="Arial" panose="020B0604020202020204" pitchFamily="34" charset="0"/>
                <a:cs typeface="Arial" panose="020B0604020202020204" pitchFamily="34" charset="0"/>
              </a:rPr>
              <a:t>– Más que nada los equipos pesados la emplean, como las </a:t>
            </a:r>
            <a:r>
              <a:rPr lang="es-CR" b="1" u="sng" dirty="0">
                <a:solidFill>
                  <a:srgbClr val="333333"/>
                </a:solidFill>
                <a:latin typeface="Arial" panose="020B0604020202020204" pitchFamily="34" charset="0"/>
                <a:cs typeface="Arial" panose="020B0604020202020204" pitchFamily="34" charset="0"/>
              </a:rPr>
              <a:t>excavadoras, ascensores populares</a:t>
            </a:r>
            <a:r>
              <a:rPr lang="es-CR" dirty="0">
                <a:solidFill>
                  <a:srgbClr val="333333"/>
                </a:solidFill>
                <a:latin typeface="Arial" panose="020B0604020202020204" pitchFamily="34" charset="0"/>
                <a:cs typeface="Arial" panose="020B0604020202020204" pitchFamily="34" charset="0"/>
              </a:rPr>
              <a:t>, </a:t>
            </a:r>
            <a:r>
              <a:rPr lang="es-CR" dirty="0" smtClean="0">
                <a:solidFill>
                  <a:srgbClr val="333333"/>
                </a:solidFill>
                <a:latin typeface="Arial" panose="020B0604020202020204" pitchFamily="34" charset="0"/>
                <a:cs typeface="Arial" panose="020B0604020202020204" pitchFamily="34" charset="0"/>
              </a:rPr>
              <a:t> </a:t>
            </a:r>
            <a:r>
              <a:rPr lang="es-CR" dirty="0">
                <a:solidFill>
                  <a:srgbClr val="333333"/>
                </a:solidFill>
                <a:latin typeface="Arial" panose="020B0604020202020204" pitchFamily="34" charset="0"/>
                <a:cs typeface="Arial" panose="020B0604020202020204" pitchFamily="34" charset="0"/>
              </a:rPr>
              <a:t>las </a:t>
            </a:r>
            <a:r>
              <a:rPr lang="es-CR" b="1" u="sng" dirty="0">
                <a:solidFill>
                  <a:srgbClr val="333333"/>
                </a:solidFill>
                <a:latin typeface="Arial" panose="020B0604020202020204" pitchFamily="34" charset="0"/>
                <a:cs typeface="Arial" panose="020B0604020202020204" pitchFamily="34" charset="0"/>
              </a:rPr>
              <a:t>grúas</a:t>
            </a:r>
            <a:r>
              <a:rPr lang="es-CR" dirty="0">
                <a:solidFill>
                  <a:srgbClr val="333333"/>
                </a:solidFill>
                <a:latin typeface="Arial" panose="020B0604020202020204" pitchFamily="34" charset="0"/>
                <a:cs typeface="Arial" panose="020B0604020202020204" pitchFamily="34" charset="0"/>
              </a:rPr>
              <a:t> y similares.</a:t>
            </a:r>
          </a:p>
          <a:p>
            <a:pPr fontAlgn="base">
              <a:lnSpc>
                <a:spcPct val="150000"/>
              </a:lnSpc>
              <a:buFont typeface="Arial" panose="020B0604020202020204" pitchFamily="34" charset="0"/>
              <a:buChar char="•"/>
            </a:pPr>
            <a:r>
              <a:rPr lang="es-CR" b="1" dirty="0">
                <a:solidFill>
                  <a:srgbClr val="333333"/>
                </a:solidFill>
                <a:latin typeface="Arial" panose="020B0604020202020204" pitchFamily="34" charset="0"/>
                <a:cs typeface="Arial" panose="020B0604020202020204" pitchFamily="34" charset="0"/>
              </a:rPr>
              <a:t>Aviación </a:t>
            </a:r>
            <a:r>
              <a:rPr lang="es-CR" dirty="0">
                <a:solidFill>
                  <a:srgbClr val="333333"/>
                </a:solidFill>
                <a:latin typeface="Arial" panose="020B0604020202020204" pitchFamily="34" charset="0"/>
                <a:cs typeface="Arial" panose="020B0604020202020204" pitchFamily="34" charset="0"/>
              </a:rPr>
              <a:t>– Las </a:t>
            </a:r>
            <a:r>
              <a:rPr lang="es-CR" b="1" u="sng" dirty="0">
                <a:solidFill>
                  <a:srgbClr val="333333"/>
                </a:solidFill>
                <a:latin typeface="Arial" panose="020B0604020202020204" pitchFamily="34" charset="0"/>
                <a:cs typeface="Arial" panose="020B0604020202020204" pitchFamily="34" charset="0"/>
              </a:rPr>
              <a:t>aeronaves de alta velocidad, aviones y jets militares</a:t>
            </a:r>
            <a:r>
              <a:rPr lang="es-CR" dirty="0">
                <a:solidFill>
                  <a:srgbClr val="333333"/>
                </a:solidFill>
                <a:latin typeface="Arial" panose="020B0604020202020204" pitchFamily="34" charset="0"/>
                <a:cs typeface="Arial" panose="020B0604020202020204" pitchFamily="34" charset="0"/>
              </a:rPr>
              <a:t>. Con los sistemas hidráulicos en estos casos se realizan funciones del cuerpo fijo, como lo puede ser si se quiere cambiar el paso de una hélice o al desplegar el tren de aterrizaje.</a:t>
            </a:r>
          </a:p>
          <a:p>
            <a:pPr fontAlgn="base">
              <a:lnSpc>
                <a:spcPct val="150000"/>
              </a:lnSpc>
              <a:buFont typeface="Arial" panose="020B0604020202020204" pitchFamily="34" charset="0"/>
              <a:buChar char="•"/>
            </a:pPr>
            <a:r>
              <a:rPr lang="es-CR" b="1" dirty="0">
                <a:solidFill>
                  <a:srgbClr val="333333"/>
                </a:solidFill>
                <a:latin typeface="Arial" panose="020B0604020202020204" pitchFamily="34" charset="0"/>
                <a:cs typeface="Arial" panose="020B0604020202020204" pitchFamily="34" charset="0"/>
              </a:rPr>
              <a:t>Submarinos </a:t>
            </a:r>
            <a:r>
              <a:rPr lang="es-CR" dirty="0">
                <a:solidFill>
                  <a:srgbClr val="333333"/>
                </a:solidFill>
                <a:latin typeface="Arial" panose="020B0604020202020204" pitchFamily="34" charset="0"/>
                <a:cs typeface="Arial" panose="020B0604020202020204" pitchFamily="34" charset="0"/>
              </a:rPr>
              <a:t>– Los </a:t>
            </a:r>
            <a:r>
              <a:rPr lang="es-CR" b="1" u="sng" dirty="0">
                <a:solidFill>
                  <a:srgbClr val="333333"/>
                </a:solidFill>
                <a:latin typeface="Arial" panose="020B0604020202020204" pitchFamily="34" charset="0"/>
                <a:cs typeface="Arial" panose="020B0604020202020204" pitchFamily="34" charset="0"/>
              </a:rPr>
              <a:t>submarinos hidráulicos</a:t>
            </a:r>
            <a:r>
              <a:rPr lang="es-CR" dirty="0">
                <a:solidFill>
                  <a:srgbClr val="333333"/>
                </a:solidFill>
                <a:latin typeface="Arial" panose="020B0604020202020204" pitchFamily="34" charset="0"/>
                <a:cs typeface="Arial" panose="020B0604020202020204" pitchFamily="34" charset="0"/>
              </a:rPr>
              <a:t> que se hicieron muy populares después de 1945 en comparación con los de energía eléctrica por su efectividad y eficiencia.</a:t>
            </a:r>
            <a:endParaRPr lang="es-CR" b="0" i="0" dirty="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5961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10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37192" y="116632"/>
            <a:ext cx="724267" cy="829327"/>
          </a:xfrm>
          <a:prstGeom prst="rect">
            <a:avLst/>
          </a:prstGeom>
          <a:effectLst>
            <a:glow rad="228600">
              <a:schemeClr val="bg1">
                <a:alpha val="40000"/>
              </a:schemeClr>
            </a:glow>
          </a:effectLst>
        </p:spPr>
      </p:pic>
      <p:sp>
        <p:nvSpPr>
          <p:cNvPr id="2" name="Rectángulo 1"/>
          <p:cNvSpPr/>
          <p:nvPr/>
        </p:nvSpPr>
        <p:spPr>
          <a:xfrm>
            <a:off x="-34465" y="25896"/>
            <a:ext cx="11341247" cy="3093154"/>
          </a:xfrm>
          <a:prstGeom prst="rect">
            <a:avLst/>
          </a:prstGeom>
        </p:spPr>
        <p:txBody>
          <a:bodyPr wrap="square">
            <a:spAutoFit/>
          </a:bodyPr>
          <a:lstStyle/>
          <a:p>
            <a:pPr algn="ctr">
              <a:lnSpc>
                <a:spcPct val="150000"/>
              </a:lnSpc>
            </a:pPr>
            <a:r>
              <a:rPr lang="es-CR" sz="1400" dirty="0">
                <a:latin typeface="Arial" panose="020B0604020202020204" pitchFamily="34" charset="0"/>
                <a:cs typeface="Arial" panose="020B0604020202020204" pitchFamily="34" charset="0"/>
              </a:rPr>
              <a:t/>
            </a:r>
            <a:br>
              <a:rPr lang="es-CR" sz="1400" dirty="0">
                <a:latin typeface="Arial" panose="020B0604020202020204" pitchFamily="34" charset="0"/>
                <a:cs typeface="Arial" panose="020B0604020202020204" pitchFamily="34" charset="0"/>
              </a:rPr>
            </a:br>
            <a:r>
              <a:rPr lang="es-CR" sz="1400" dirty="0" smtClean="0">
                <a:latin typeface="Arial" panose="020B0604020202020204" pitchFamily="34" charset="0"/>
                <a:cs typeface="Arial" panose="020B0604020202020204" pitchFamily="34" charset="0"/>
              </a:rPr>
              <a:t>AVANCES </a:t>
            </a:r>
            <a:r>
              <a:rPr lang="es-CR" sz="1400" dirty="0">
                <a:latin typeface="Arial" panose="020B0604020202020204" pitchFamily="34" charset="0"/>
                <a:cs typeface="Arial" panose="020B0604020202020204" pitchFamily="34" charset="0"/>
              </a:rPr>
              <a:t/>
            </a:r>
            <a:br>
              <a:rPr lang="es-CR" sz="1400" dirty="0">
                <a:latin typeface="Arial" panose="020B0604020202020204" pitchFamily="34" charset="0"/>
                <a:cs typeface="Arial" panose="020B0604020202020204" pitchFamily="34" charset="0"/>
              </a:rPr>
            </a:br>
            <a:r>
              <a:rPr lang="es-CR" sz="1400" dirty="0">
                <a:latin typeface="Arial" panose="020B0604020202020204" pitchFamily="34" charset="0"/>
                <a:cs typeface="Arial" panose="020B0604020202020204" pitchFamily="34" charset="0"/>
              </a:rPr>
              <a:t/>
            </a:r>
            <a:br>
              <a:rPr lang="es-CR" sz="1400" dirty="0">
                <a:latin typeface="Arial" panose="020B0604020202020204" pitchFamily="34" charset="0"/>
                <a:cs typeface="Arial" panose="020B0604020202020204" pitchFamily="34" charset="0"/>
              </a:rPr>
            </a:br>
            <a:r>
              <a:rPr lang="es-CR" sz="1400" dirty="0">
                <a:latin typeface="Arial" panose="020B0604020202020204" pitchFamily="34" charset="0"/>
                <a:cs typeface="Arial" panose="020B0604020202020204" pitchFamily="34" charset="0"/>
              </a:rPr>
              <a:t> La hidráulica se ha convertido en una de las principales tecnologías de transmisión de energía utilizadas por todas las fases de la actividad industrial, agrícola y de defensa. Los aviones y aeronaves modernas, por ejemplo, utilizan sistemas hidráulicos para activar sus controles y para operar los trenes de aterrizaje y los frenos. Prácticamente todos los misiles, así como sus equipos de apoyo en tierra, utilizan energía hidráulica. Los automóviles utilizan sistemas de energía hidráulica en sus transmisiones, </a:t>
            </a:r>
            <a:r>
              <a:rPr lang="es-CR" sz="1400" dirty="0">
                <a:latin typeface="Arial" panose="020B0604020202020204" pitchFamily="34" charset="0"/>
                <a:cs typeface="Arial" panose="020B0604020202020204" pitchFamily="34" charset="0"/>
                <a:hlinkClick r:id="rId3" tooltip="sistema de frenos"/>
              </a:rPr>
              <a:t>sistema frenos</a:t>
            </a:r>
            <a:r>
              <a:rPr lang="es-CR" sz="1400" dirty="0">
                <a:latin typeface="Arial" panose="020B0604020202020204" pitchFamily="34" charset="0"/>
                <a:cs typeface="Arial" panose="020B0604020202020204" pitchFamily="34" charset="0"/>
              </a:rPr>
              <a:t> y mecanismos de dirección. </a:t>
            </a:r>
            <a:br>
              <a:rPr lang="es-CR" sz="1400" dirty="0">
                <a:latin typeface="Arial" panose="020B0604020202020204" pitchFamily="34" charset="0"/>
                <a:cs typeface="Arial" panose="020B0604020202020204" pitchFamily="34" charset="0"/>
              </a:rPr>
            </a:br>
            <a:r>
              <a:rPr lang="es-CR" sz="1400" dirty="0">
                <a:latin typeface="Arial" panose="020B0604020202020204" pitchFamily="34" charset="0"/>
                <a:cs typeface="Arial" panose="020B0604020202020204" pitchFamily="34" charset="0"/>
              </a:rPr>
              <a:t/>
            </a:r>
            <a:br>
              <a:rPr lang="es-CR" sz="1400" dirty="0">
                <a:latin typeface="Arial" panose="020B0604020202020204" pitchFamily="34" charset="0"/>
                <a:cs typeface="Arial" panose="020B0604020202020204" pitchFamily="34" charset="0"/>
              </a:rPr>
            </a:br>
            <a:r>
              <a:rPr lang="es-CR" sz="1400" dirty="0">
                <a:latin typeface="Arial" panose="020B0604020202020204" pitchFamily="34" charset="0"/>
                <a:cs typeface="Arial" panose="020B0604020202020204" pitchFamily="34" charset="0"/>
              </a:rPr>
              <a:t> </a:t>
            </a:r>
            <a:r>
              <a:rPr lang="es-CR" dirty="0" smtClean="0">
                <a:solidFill>
                  <a:srgbClr val="0000FF"/>
                </a:solidFill>
                <a:latin typeface="Verdana" panose="020B0604030504040204" pitchFamily="34" charset="0"/>
              </a:rPr>
              <a:t>.</a:t>
            </a:r>
            <a:endParaRPr lang="es-419" dirty="0"/>
          </a:p>
        </p:txBody>
      </p:sp>
    </p:spTree>
    <p:extLst>
      <p:ext uri="{BB962C8B-B14F-4D97-AF65-F5344CB8AC3E}">
        <p14:creationId xmlns:p14="http://schemas.microsoft.com/office/powerpoint/2010/main" val="3664261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7620" t="21656" r="8129" b="34047"/>
          <a:stretch/>
        </p:blipFill>
        <p:spPr>
          <a:xfrm>
            <a:off x="468040" y="32436"/>
            <a:ext cx="10962047" cy="3240360"/>
          </a:xfrm>
          <a:prstGeom prst="rect">
            <a:avLst/>
          </a:prstGeom>
        </p:spPr>
      </p:pic>
      <p:pic>
        <p:nvPicPr>
          <p:cNvPr id="5" name="Imagen 4"/>
          <p:cNvPicPr>
            <a:picLocks noChangeAspect="1"/>
          </p:cNvPicPr>
          <p:nvPr/>
        </p:nvPicPr>
        <p:blipFill rotWithShape="1">
          <a:blip r:embed="rId3"/>
          <a:srcRect l="8025" t="21042" r="8684" b="35870"/>
          <a:stretch/>
        </p:blipFill>
        <p:spPr>
          <a:xfrm>
            <a:off x="468040" y="3290664"/>
            <a:ext cx="10962047" cy="3096344"/>
          </a:xfrm>
          <a:prstGeom prst="rect">
            <a:avLst/>
          </a:prstGeom>
        </p:spPr>
      </p:pic>
    </p:spTree>
    <p:extLst>
      <p:ext uri="{BB962C8B-B14F-4D97-AF65-F5344CB8AC3E}">
        <p14:creationId xmlns:p14="http://schemas.microsoft.com/office/powerpoint/2010/main" val="2616441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rot="20442012">
            <a:off x="-128860" y="1991258"/>
            <a:ext cx="11692624" cy="1862048"/>
          </a:xfrm>
          <a:prstGeom prst="rect">
            <a:avLst/>
          </a:prstGeom>
          <a:noFill/>
        </p:spPr>
        <p:txBody>
          <a:bodyPr wrap="none" lIns="91440" tIns="45720" rIns="91440" bIns="45720">
            <a:spAutoFit/>
          </a:bodyPr>
          <a:lstStyle/>
          <a:p>
            <a:pPr algn="ctr"/>
            <a:r>
              <a:rPr lang="es-ES" sz="115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ndalus" panose="02020603050405020304" pitchFamily="18" charset="-78"/>
                <a:cs typeface="Andalus" panose="02020603050405020304" pitchFamily="18" charset="-78"/>
              </a:rPr>
              <a:t>Energía Hidráulica </a:t>
            </a:r>
            <a:endParaRPr lang="es-ES" sz="115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ndalus" panose="02020603050405020304" pitchFamily="18" charset="-78"/>
              <a:cs typeface="Andalus" panose="02020603050405020304" pitchFamily="18" charset="-78"/>
            </a:endParaRPr>
          </a:p>
        </p:txBody>
      </p:sp>
      <p:pic>
        <p:nvPicPr>
          <p:cNvPr id="1026" name="Picture 2" descr="Los ojos del paÃ­s siguen encima de lo que pase con Hidroituango. Foto: Archivo Semana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4597" y="3501008"/>
            <a:ext cx="6540716" cy="3433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103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96032" y="476672"/>
            <a:ext cx="10657184" cy="3416320"/>
          </a:xfrm>
          <a:prstGeom prst="rect">
            <a:avLst/>
          </a:prstGeom>
        </p:spPr>
        <p:txBody>
          <a:bodyPr wrap="square">
            <a:spAutoFit/>
          </a:bodyPr>
          <a:lstStyle/>
          <a:p>
            <a:r>
              <a:rPr lang="es-CR" dirty="0">
                <a:latin typeface="Roboto"/>
              </a:rPr>
              <a:t>La </a:t>
            </a:r>
            <a:r>
              <a:rPr lang="es-CR" b="1" dirty="0">
                <a:latin typeface="Roboto"/>
              </a:rPr>
              <a:t>energía hidráulica</a:t>
            </a:r>
            <a:r>
              <a:rPr lang="es-CR" dirty="0">
                <a:latin typeface="Roboto"/>
              </a:rPr>
              <a:t> o energía hídrica es una fuente de energía renovable que aprovecha la caída de agua desde una cierta altura para generar energía eléctrica. Se aprovecha así la energía cinética de una corriente o salto de agua natural.</a:t>
            </a:r>
          </a:p>
          <a:p>
            <a:r>
              <a:rPr lang="es-CR" dirty="0">
                <a:latin typeface="Roboto"/>
              </a:rPr>
              <a:t>Para conseguir aprovechar esa energía se aprovechan los recursos tal y como surgen en la naturaleza (por ejemplo, cataratas, gargantas, etc.) o se construyen presas. Las instalaciones más comunes hoy en día son las centrales </a:t>
            </a:r>
            <a:r>
              <a:rPr lang="es-CR" dirty="0" smtClean="0">
                <a:latin typeface="Roboto"/>
              </a:rPr>
              <a:t>hidroeléctricas</a:t>
            </a:r>
          </a:p>
          <a:p>
            <a:endParaRPr lang="es-CR" dirty="0">
              <a:latin typeface="Roboto"/>
            </a:endParaRPr>
          </a:p>
          <a:p>
            <a:endParaRPr lang="es-CR" dirty="0" smtClean="0">
              <a:latin typeface="Roboto"/>
            </a:endParaRPr>
          </a:p>
          <a:p>
            <a:endParaRPr lang="es-CR" dirty="0">
              <a:latin typeface="Roboto"/>
            </a:endParaRPr>
          </a:p>
          <a:p>
            <a:endParaRPr lang="es-CR" dirty="0" smtClean="0">
              <a:latin typeface="Roboto"/>
            </a:endParaRPr>
          </a:p>
          <a:p>
            <a:endParaRPr lang="es-CR" dirty="0" smtClean="0">
              <a:latin typeface="Roboto"/>
            </a:endParaRPr>
          </a:p>
          <a:p>
            <a:endParaRPr lang="es-CR" b="0" i="0" dirty="0">
              <a:effectLst/>
              <a:latin typeface="Roboto"/>
            </a:endParaRPr>
          </a:p>
        </p:txBody>
      </p:sp>
      <p:graphicFrame>
        <p:nvGraphicFramePr>
          <p:cNvPr id="2" name="Tabla 1"/>
          <p:cNvGraphicFramePr>
            <a:graphicFrameLocks noGrp="1"/>
          </p:cNvGraphicFramePr>
          <p:nvPr>
            <p:extLst>
              <p:ext uri="{D42A27DB-BD31-4B8C-83A1-F6EECF244321}">
                <p14:modId xmlns:p14="http://schemas.microsoft.com/office/powerpoint/2010/main" val="512659360"/>
              </p:ext>
            </p:extLst>
          </p:nvPr>
        </p:nvGraphicFramePr>
        <p:xfrm>
          <a:off x="396032" y="2316320"/>
          <a:ext cx="11377264" cy="2552839"/>
        </p:xfrm>
        <a:graphic>
          <a:graphicData uri="http://schemas.openxmlformats.org/drawingml/2006/table">
            <a:tbl>
              <a:tblPr/>
              <a:tblGrid>
                <a:gridCol w="11377264"/>
              </a:tblGrid>
              <a:tr h="869773">
                <a:tc>
                  <a:txBody>
                    <a:bodyPr/>
                    <a:lstStyle/>
                    <a:p>
                      <a:pPr algn="just"/>
                      <a:r>
                        <a:rPr lang="es-CR" b="1">
                          <a:solidFill>
                            <a:schemeClr val="tx1"/>
                          </a:solidFill>
                          <a:effectLst/>
                          <a:latin typeface="arial" panose="020B0604020202020204" pitchFamily="34" charset="0"/>
                        </a:rPr>
                        <a:t>Ventajas:</a:t>
                      </a:r>
                      <a:r>
                        <a:rPr lang="es-CR">
                          <a:solidFill>
                            <a:schemeClr val="tx1"/>
                          </a:solidFill>
                          <a:effectLst/>
                          <a:latin typeface="arial" panose="020B0604020202020204" pitchFamily="34" charset="0"/>
                        </a:rPr>
                        <a:t> Es una fuente de energía limpia, sin residuos y fácil de almacenar. Además, el agua almacenada en embalses situados en lugares altos permite regular el caudal del río.</a:t>
                      </a:r>
                    </a:p>
                  </a:txBody>
                  <a:tcPr marL="19050" marR="19050" marT="19050" marB="19050">
                    <a:lnL>
                      <a:noFill/>
                    </a:lnL>
                    <a:lnR>
                      <a:noFill/>
                    </a:lnR>
                    <a:lnT>
                      <a:noFill/>
                    </a:lnT>
                    <a:lnB>
                      <a:noFill/>
                    </a:lnB>
                    <a:solidFill>
                      <a:srgbClr val="FFFFFF"/>
                    </a:solidFill>
                  </a:tcPr>
                </a:tc>
              </a:tr>
              <a:tr h="1683066">
                <a:tc>
                  <a:txBody>
                    <a:bodyPr/>
                    <a:lstStyle/>
                    <a:p>
                      <a:pPr algn="just"/>
                      <a:r>
                        <a:rPr lang="es-CR" b="1" dirty="0">
                          <a:solidFill>
                            <a:schemeClr val="tx1"/>
                          </a:solidFill>
                          <a:effectLst/>
                          <a:latin typeface="arial" panose="020B0604020202020204" pitchFamily="34" charset="0"/>
                        </a:rPr>
                        <a:t>Inconvenientes:</a:t>
                      </a:r>
                      <a:r>
                        <a:rPr lang="es-CR" dirty="0">
                          <a:solidFill>
                            <a:schemeClr val="tx1"/>
                          </a:solidFill>
                          <a:effectLst/>
                          <a:latin typeface="arial" panose="020B0604020202020204" pitchFamily="34" charset="0"/>
                        </a:rPr>
                        <a:t> La construcción de centrales hidroeléctricas es costosa y se necesitan grandes tendidos eléctricos. Además, los embalses producen pérdidas de suelo productivo y fauna terrestre debido a la inundación del terreno destinado a ellos. También provocan la disminución del caudal de los ríos y arroyos bajo la presa y alteran la calidad de las aguas</a:t>
                      </a:r>
                    </a:p>
                  </a:txBody>
                  <a:tcPr marL="19050" marR="19050" marT="19050" marB="19050">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224361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1983</TotalTime>
  <Words>75</Words>
  <Application>Microsoft Office PowerPoint</Application>
  <PresentationFormat>Personalizado</PresentationFormat>
  <Paragraphs>27</Paragraphs>
  <Slides>7</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7</vt:i4>
      </vt:variant>
    </vt:vector>
  </HeadingPairs>
  <TitlesOfParts>
    <vt:vector size="16" baseType="lpstr">
      <vt:lpstr>Algerian</vt:lpstr>
      <vt:lpstr>Andalus</vt:lpstr>
      <vt:lpstr>Arial</vt:lpstr>
      <vt:lpstr>Arial</vt:lpstr>
      <vt:lpstr>Calibri</vt:lpstr>
      <vt:lpstr>inherit</vt:lpstr>
      <vt:lpstr>Roboto</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Socialización Parcial de Proyectos de Investigación</dc:title>
  <dc:creator>FERNANDO</dc:creator>
  <cp:lastModifiedBy>USUARIO</cp:lastModifiedBy>
  <cp:revision>135</cp:revision>
  <dcterms:created xsi:type="dcterms:W3CDTF">2018-04-11T16:42:42Z</dcterms:created>
  <dcterms:modified xsi:type="dcterms:W3CDTF">2019-03-07T14:16:36Z</dcterms:modified>
</cp:coreProperties>
</file>