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0" r:id="rId4"/>
    <p:sldId id="258" r:id="rId5"/>
    <p:sldId id="259"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7AFFB9B-9FB8-469E-96F9-4D32314110B6}" type="datetimeFigureOut">
              <a:rPr lang="en-US" smtClean="0"/>
              <a:t>3/12/2019</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7174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1D2AC3-6A0B-4169-B1EA-E3AE8B351BDD}"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87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4B9363-8B87-41B7-9F8E-64519CBB8F34}"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2878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AEF5746-5284-4951-9F37-7AE924EDBCB7}"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1921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398B29-7265-4A65-A2A4-6703C057B7C1}"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41665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8FBA082-94DF-4C4B-A041-6624924AB0A8}" type="datetimeFigureOut">
              <a:rPr lang="en-US" smtClean="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65462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27686C4-3AB5-4E0C-86CA-FB108C350AA9}" type="datetimeFigureOut">
              <a:rPr lang="en-US" smtClean="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49815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05747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1766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8041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F7F47CF-67C9-420C-80A5-E2069FF0C2DF}"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50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1032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485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6437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8493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0C3BFE2-83B7-4B0A-B9D3-AB28331082B3}"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1099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2EF78E3-FDA3-4D28-AAA2-0B81F349A39D}"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7206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C35BB1C6-BF8F-4481-8AB2-603A1C8A906A}" type="datetimeFigureOut">
              <a:rPr lang="en-US" smtClean="0"/>
              <a:t>3/12/2019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711641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B08EC-08AB-4879-AEFC-A40D6FF2650C}"/>
              </a:ext>
            </a:extLst>
          </p:cNvPr>
          <p:cNvSpPr>
            <a:spLocks noGrp="1"/>
          </p:cNvSpPr>
          <p:nvPr>
            <p:ph type="ctrTitle"/>
          </p:nvPr>
        </p:nvSpPr>
        <p:spPr/>
        <p:txBody>
          <a:bodyPr/>
          <a:lstStyle/>
          <a:p>
            <a:r>
              <a:rPr lang="es-CO" dirty="0"/>
              <a:t>LA NANOTECNOLOGIA</a:t>
            </a:r>
          </a:p>
        </p:txBody>
      </p:sp>
      <p:sp>
        <p:nvSpPr>
          <p:cNvPr id="3" name="Subtítulo 2">
            <a:extLst>
              <a:ext uri="{FF2B5EF4-FFF2-40B4-BE49-F238E27FC236}">
                <a16:creationId xmlns:a16="http://schemas.microsoft.com/office/drawing/2014/main" id="{03DA1247-FB60-4E67-B08F-A28A4D97D2FE}"/>
              </a:ext>
            </a:extLst>
          </p:cNvPr>
          <p:cNvSpPr>
            <a:spLocks noGrp="1"/>
          </p:cNvSpPr>
          <p:nvPr>
            <p:ph type="subTitle" idx="1"/>
          </p:nvPr>
        </p:nvSpPr>
        <p:spPr/>
        <p:txBody>
          <a:bodyPr/>
          <a:lstStyle/>
          <a:p>
            <a:r>
              <a:rPr lang="es-CO" dirty="0"/>
              <a:t>JHON ALEXANDER RODRIGUEZ GOMEZ</a:t>
            </a:r>
          </a:p>
        </p:txBody>
      </p:sp>
    </p:spTree>
    <p:extLst>
      <p:ext uri="{BB962C8B-B14F-4D97-AF65-F5344CB8AC3E}">
        <p14:creationId xmlns:p14="http://schemas.microsoft.com/office/powerpoint/2010/main" val="2099142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54CEB6-CA5C-43B5-B62B-35C29290469F}"/>
              </a:ext>
            </a:extLst>
          </p:cNvPr>
          <p:cNvSpPr>
            <a:spLocks noGrp="1"/>
          </p:cNvSpPr>
          <p:nvPr>
            <p:ph sz="quarter" idx="13"/>
          </p:nvPr>
        </p:nvSpPr>
        <p:spPr>
          <a:xfrm>
            <a:off x="4943061" y="2918966"/>
            <a:ext cx="6137447" cy="2455619"/>
          </a:xfrm>
        </p:spPr>
        <p:txBody>
          <a:bodyPr>
            <a:normAutofit lnSpcReduction="10000"/>
          </a:bodyPr>
          <a:lstStyle/>
          <a:p>
            <a:pPr algn="just"/>
            <a:r>
              <a:rPr lang="es-CO" dirty="0"/>
              <a:t>Difundir dentro de la comunidad académico-científica nacional, y particularmente del departamento de Cundinamarca, las aplicaciones e innovaciones que a partir de la nano tecnología y las tecnologías del siglo XXI, se vienen dando en las ciencias de la salud, el agro, la educación y las telecomunicaciones</a:t>
            </a:r>
          </a:p>
        </p:txBody>
      </p:sp>
      <p:pic>
        <p:nvPicPr>
          <p:cNvPr id="1026" name="Picture 2" descr="colnanotec">
            <a:extLst>
              <a:ext uri="{FF2B5EF4-FFF2-40B4-BE49-F238E27FC236}">
                <a16:creationId xmlns:a16="http://schemas.microsoft.com/office/drawing/2014/main" id="{F70685BD-EA41-4A2C-AC92-14427FCFD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20" y="238603"/>
            <a:ext cx="3992041" cy="5135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eas tematicas">
            <a:extLst>
              <a:ext uri="{FF2B5EF4-FFF2-40B4-BE49-F238E27FC236}">
                <a16:creationId xmlns:a16="http://schemas.microsoft.com/office/drawing/2014/main" id="{D8B43CCB-585C-4B91-9402-FB0E72C46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218" y="238603"/>
            <a:ext cx="5591176" cy="245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03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A8E05-1C2E-44BF-8DA7-D3736D5E89C2}"/>
              </a:ext>
            </a:extLst>
          </p:cNvPr>
          <p:cNvSpPr>
            <a:spLocks noGrp="1"/>
          </p:cNvSpPr>
          <p:nvPr>
            <p:ph type="title"/>
          </p:nvPr>
        </p:nvSpPr>
        <p:spPr>
          <a:xfrm>
            <a:off x="4053058" y="1737542"/>
            <a:ext cx="10396882" cy="1151965"/>
          </a:xfrm>
        </p:spPr>
        <p:txBody>
          <a:bodyPr>
            <a:normAutofit fontScale="90000"/>
          </a:bodyPr>
          <a:lstStyle/>
          <a:p>
            <a:br>
              <a:rPr lang="es-CO" dirty="0"/>
            </a:br>
            <a:r>
              <a:rPr lang="es-CO" b="1" dirty="0"/>
              <a:t>            (Richard Feynman)    </a:t>
            </a:r>
            <a:endParaRPr lang="es-CO" dirty="0"/>
          </a:p>
        </p:txBody>
      </p:sp>
      <p:sp>
        <p:nvSpPr>
          <p:cNvPr id="3" name="Marcador de contenido 2">
            <a:extLst>
              <a:ext uri="{FF2B5EF4-FFF2-40B4-BE49-F238E27FC236}">
                <a16:creationId xmlns:a16="http://schemas.microsoft.com/office/drawing/2014/main" id="{2B79B51C-16C2-4EB0-ADC1-0CB4B906998C}"/>
              </a:ext>
            </a:extLst>
          </p:cNvPr>
          <p:cNvSpPr>
            <a:spLocks noGrp="1"/>
          </p:cNvSpPr>
          <p:nvPr>
            <p:ph sz="quarter" idx="13"/>
          </p:nvPr>
        </p:nvSpPr>
        <p:spPr>
          <a:xfrm>
            <a:off x="400392" y="117811"/>
            <a:ext cx="10394707" cy="3311189"/>
          </a:xfrm>
        </p:spPr>
        <p:txBody>
          <a:bodyPr>
            <a:normAutofit/>
          </a:bodyPr>
          <a:lstStyle/>
          <a:p>
            <a:r>
              <a:rPr lang="es-CO" sz="3200" dirty="0"/>
              <a:t>"Lo más maravilloso de la ciencia es que está viva"</a:t>
            </a:r>
          </a:p>
        </p:txBody>
      </p:sp>
      <p:pic>
        <p:nvPicPr>
          <p:cNvPr id="5" name="Imagen 4">
            <a:extLst>
              <a:ext uri="{FF2B5EF4-FFF2-40B4-BE49-F238E27FC236}">
                <a16:creationId xmlns:a16="http://schemas.microsoft.com/office/drawing/2014/main" id="{CA24DC0A-A864-45A0-94A5-C02CB63B8363}"/>
              </a:ext>
            </a:extLst>
          </p:cNvPr>
          <p:cNvPicPr>
            <a:picLocks noChangeAspect="1"/>
          </p:cNvPicPr>
          <p:nvPr/>
        </p:nvPicPr>
        <p:blipFill>
          <a:blip r:embed="rId2"/>
          <a:stretch>
            <a:fillRect/>
          </a:stretch>
        </p:blipFill>
        <p:spPr>
          <a:xfrm>
            <a:off x="1396901" y="2384047"/>
            <a:ext cx="3551580" cy="26646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7783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55631-B1C1-4022-8BCE-D3D288DB2867}"/>
              </a:ext>
            </a:extLst>
          </p:cNvPr>
          <p:cNvSpPr>
            <a:spLocks noGrp="1"/>
          </p:cNvSpPr>
          <p:nvPr>
            <p:ph type="title"/>
          </p:nvPr>
        </p:nvSpPr>
        <p:spPr/>
        <p:txBody>
          <a:bodyPr>
            <a:normAutofit fontScale="90000"/>
          </a:bodyPr>
          <a:lstStyle/>
          <a:p>
            <a:r>
              <a:rPr lang="es-CO" b="1" dirty="0"/>
              <a:t>¿Qué es la </a:t>
            </a:r>
            <a:r>
              <a:rPr lang="es-CO" b="1" i="1" dirty="0"/>
              <a:t>Nanotecnología</a:t>
            </a:r>
            <a:r>
              <a:rPr lang="es-CO" b="1" dirty="0"/>
              <a:t>?</a:t>
            </a:r>
            <a:br>
              <a:rPr lang="es-CO" dirty="0"/>
            </a:br>
            <a:endParaRPr lang="es-CO" dirty="0"/>
          </a:p>
        </p:txBody>
      </p:sp>
      <p:sp>
        <p:nvSpPr>
          <p:cNvPr id="3" name="Marcador de contenido 2">
            <a:extLst>
              <a:ext uri="{FF2B5EF4-FFF2-40B4-BE49-F238E27FC236}">
                <a16:creationId xmlns:a16="http://schemas.microsoft.com/office/drawing/2014/main" id="{AB6D2437-7BC8-4872-9541-AA15275CE162}"/>
              </a:ext>
            </a:extLst>
          </p:cNvPr>
          <p:cNvSpPr>
            <a:spLocks noGrp="1"/>
          </p:cNvSpPr>
          <p:nvPr>
            <p:ph sz="quarter" idx="13"/>
          </p:nvPr>
        </p:nvSpPr>
        <p:spPr>
          <a:xfrm>
            <a:off x="1111492" y="1215059"/>
            <a:ext cx="10394707" cy="3311189"/>
          </a:xfrm>
        </p:spPr>
        <p:txBody>
          <a:bodyPr>
            <a:normAutofit/>
          </a:bodyPr>
          <a:lstStyle/>
          <a:p>
            <a:pPr algn="r"/>
            <a:r>
              <a:rPr lang="es-CO" sz="2800" dirty="0"/>
              <a:t>Se define como </a:t>
            </a:r>
            <a:r>
              <a:rPr lang="es-CO" sz="2800" b="1" dirty="0"/>
              <a:t>"</a:t>
            </a:r>
            <a:r>
              <a:rPr lang="es-CO" sz="2800" dirty="0"/>
              <a:t>la posibilidad de manejar las cosas a escala molecular, atómica y subatómica.</a:t>
            </a:r>
          </a:p>
          <a:p>
            <a:pPr algn="r"/>
            <a:endParaRPr lang="es-CO" sz="2800" dirty="0"/>
          </a:p>
        </p:txBody>
      </p:sp>
      <p:pic>
        <p:nvPicPr>
          <p:cNvPr id="1043" name="Picture 19" descr="Resultado de imagen para gif nanotecnologia">
            <a:extLst>
              <a:ext uri="{FF2B5EF4-FFF2-40B4-BE49-F238E27FC236}">
                <a16:creationId xmlns:a16="http://schemas.microsoft.com/office/drawing/2014/main" id="{60EA2062-9BE6-4178-A40A-90CA57F933D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6824" y="2834125"/>
            <a:ext cx="3512654" cy="25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06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81557-DFC5-4120-AF2C-D1DD6858A184}"/>
              </a:ext>
            </a:extLst>
          </p:cNvPr>
          <p:cNvSpPr>
            <a:spLocks noGrp="1"/>
          </p:cNvSpPr>
          <p:nvPr>
            <p:ph type="title"/>
          </p:nvPr>
        </p:nvSpPr>
        <p:spPr>
          <a:xfrm>
            <a:off x="4856019" y="542001"/>
            <a:ext cx="6767944" cy="1151965"/>
          </a:xfrm>
        </p:spPr>
        <p:txBody>
          <a:bodyPr/>
          <a:lstStyle/>
          <a:p>
            <a:r>
              <a:rPr lang="es-CO" dirty="0"/>
              <a:t>FIN DE LA PRESENTACION </a:t>
            </a:r>
          </a:p>
        </p:txBody>
      </p:sp>
      <p:sp>
        <p:nvSpPr>
          <p:cNvPr id="3" name="Marcador de contenido 2">
            <a:extLst>
              <a:ext uri="{FF2B5EF4-FFF2-40B4-BE49-F238E27FC236}">
                <a16:creationId xmlns:a16="http://schemas.microsoft.com/office/drawing/2014/main" id="{1D3BABBE-3D36-4C46-AE0C-8302E897A15F}"/>
              </a:ext>
            </a:extLst>
          </p:cNvPr>
          <p:cNvSpPr>
            <a:spLocks noGrp="1"/>
          </p:cNvSpPr>
          <p:nvPr>
            <p:ph sz="quarter" idx="13"/>
          </p:nvPr>
        </p:nvSpPr>
        <p:spPr>
          <a:xfrm>
            <a:off x="228600" y="3429000"/>
            <a:ext cx="10394707" cy="3311189"/>
          </a:xfrm>
        </p:spPr>
        <p:txBody>
          <a:bodyPr>
            <a:normAutofit/>
          </a:bodyPr>
          <a:lstStyle/>
          <a:p>
            <a:r>
              <a:rPr lang="es-CO" sz="7200" dirty="0"/>
              <a:t>GRACIAS POR SU ATENCION</a:t>
            </a:r>
          </a:p>
        </p:txBody>
      </p:sp>
      <p:pic>
        <p:nvPicPr>
          <p:cNvPr id="2054" name="Picture 6" descr="Imagen relacionada">
            <a:extLst>
              <a:ext uri="{FF2B5EF4-FFF2-40B4-BE49-F238E27FC236}">
                <a16:creationId xmlns:a16="http://schemas.microsoft.com/office/drawing/2014/main" id="{88B456A7-5987-43E6-9F93-E2E99E130E6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77069" y="1693966"/>
            <a:ext cx="7233185" cy="289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3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C5EEF1-6AA4-4519-9318-AB8D4B9372DC}"/>
              </a:ext>
            </a:extLst>
          </p:cNvPr>
          <p:cNvSpPr>
            <a:spLocks noGrp="1"/>
          </p:cNvSpPr>
          <p:nvPr>
            <p:ph sz="quarter" idx="13"/>
          </p:nvPr>
        </p:nvSpPr>
        <p:spPr>
          <a:xfrm>
            <a:off x="712304" y="558968"/>
            <a:ext cx="10394707" cy="3311189"/>
          </a:xfrm>
        </p:spPr>
        <p:txBody>
          <a:bodyPr>
            <a:normAutofit/>
          </a:bodyPr>
          <a:lstStyle/>
          <a:p>
            <a:pPr algn="just"/>
            <a:r>
              <a:rPr lang="es-CO" sz="2800" dirty="0"/>
              <a:t>Promete soluciones vanguardistas y más eficientes para </a:t>
            </a:r>
            <a:r>
              <a:rPr lang="es-CO" sz="2800" i="1" dirty="0"/>
              <a:t>problemas de la humanidad</a:t>
            </a:r>
            <a:r>
              <a:rPr lang="es-CO" sz="2800" dirty="0"/>
              <a:t>, he aquí su </a:t>
            </a:r>
            <a:r>
              <a:rPr lang="es-CO" sz="2800" b="1" dirty="0"/>
              <a:t>importancia pedagógica</a:t>
            </a:r>
            <a:r>
              <a:rPr lang="es-CO" sz="2800" dirty="0"/>
              <a:t>.</a:t>
            </a:r>
          </a:p>
          <a:p>
            <a:pPr algn="just"/>
            <a:endParaRPr lang="es-CO" sz="2800" dirty="0"/>
          </a:p>
        </p:txBody>
      </p:sp>
      <p:pic>
        <p:nvPicPr>
          <p:cNvPr id="2054" name="Picture 6" descr="Nanotecnologia">
            <a:extLst>
              <a:ext uri="{FF2B5EF4-FFF2-40B4-BE49-F238E27FC236}">
                <a16:creationId xmlns:a16="http://schemas.microsoft.com/office/drawing/2014/main" id="{9244266A-5CA6-4A8F-BD37-AA6CEC94172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31744" y="2532615"/>
            <a:ext cx="2647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7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25698B-72D5-4C39-BF2A-4213459824B3}"/>
              </a:ext>
            </a:extLst>
          </p:cNvPr>
          <p:cNvSpPr>
            <a:spLocks noGrp="1"/>
          </p:cNvSpPr>
          <p:nvPr>
            <p:ph type="title"/>
          </p:nvPr>
        </p:nvSpPr>
        <p:spPr>
          <a:xfrm>
            <a:off x="341244" y="645559"/>
            <a:ext cx="10396882" cy="1151965"/>
          </a:xfrm>
        </p:spPr>
        <p:txBody>
          <a:bodyPr>
            <a:noAutofit/>
          </a:bodyPr>
          <a:lstStyle/>
          <a:p>
            <a:pPr algn="just"/>
            <a:r>
              <a:rPr lang="es-CO" sz="2400" dirty="0"/>
              <a:t>En el tema </a:t>
            </a:r>
            <a:r>
              <a:rPr lang="es-CO" sz="2400" b="1" i="1" dirty="0"/>
              <a:t>Educativo</a:t>
            </a:r>
            <a:r>
              <a:rPr lang="es-CO" sz="2400" dirty="0"/>
              <a:t>, todo inicia en Estados Unidos en el 2000, a través de la </a:t>
            </a:r>
            <a:r>
              <a:rPr lang="es-CO" sz="2400" i="1" dirty="0"/>
              <a:t>Iniciativa Nacional de Nanotecnología de USA </a:t>
            </a:r>
            <a:r>
              <a:rPr lang="es-CO" sz="2400" dirty="0"/>
              <a:t>(</a:t>
            </a:r>
            <a:r>
              <a:rPr lang="es-CO" sz="2400" b="1" dirty="0"/>
              <a:t>NNI</a:t>
            </a:r>
            <a:r>
              <a:rPr lang="es-CO" sz="2400" dirty="0"/>
              <a:t>), y con el apoyo de la </a:t>
            </a:r>
            <a:r>
              <a:rPr lang="es-CO" sz="2400" i="1" dirty="0"/>
              <a:t>Fundación Nacional de Ciencias </a:t>
            </a:r>
            <a:r>
              <a:rPr lang="es-CO" sz="2400" dirty="0"/>
              <a:t>(</a:t>
            </a:r>
            <a:r>
              <a:rPr lang="es-CO" sz="2400" b="1" dirty="0"/>
              <a:t>NSF</a:t>
            </a:r>
            <a:r>
              <a:rPr lang="es-CO" sz="2400" dirty="0"/>
              <a:t>); que se han dado la tarea de patrocinar </a:t>
            </a:r>
            <a:r>
              <a:rPr lang="es-CO" sz="2400" dirty="0" err="1"/>
              <a:t>nanotemas</a:t>
            </a:r>
            <a:r>
              <a:rPr lang="es-CO" sz="2400" dirty="0"/>
              <a:t> en las Universidades, y el establecimiento de laboratorios de </a:t>
            </a:r>
            <a:r>
              <a:rPr lang="es-CO" sz="2400" dirty="0" err="1"/>
              <a:t>fabricacion</a:t>
            </a:r>
            <a:r>
              <a:rPr lang="es-CO" sz="2400" dirty="0"/>
              <a:t> de nanotecnología.</a:t>
            </a:r>
          </a:p>
        </p:txBody>
      </p:sp>
      <p:sp>
        <p:nvSpPr>
          <p:cNvPr id="3" name="Marcador de contenido 2">
            <a:extLst>
              <a:ext uri="{FF2B5EF4-FFF2-40B4-BE49-F238E27FC236}">
                <a16:creationId xmlns:a16="http://schemas.microsoft.com/office/drawing/2014/main" id="{ACCD68E6-DF8D-4C6A-A2D8-84AF687B295F}"/>
              </a:ext>
            </a:extLst>
          </p:cNvPr>
          <p:cNvSpPr>
            <a:spLocks noGrp="1"/>
          </p:cNvSpPr>
          <p:nvPr>
            <p:ph sz="quarter" idx="13"/>
          </p:nvPr>
        </p:nvSpPr>
        <p:spPr>
          <a:xfrm>
            <a:off x="624237" y="2206196"/>
            <a:ext cx="4692386" cy="3311189"/>
          </a:xfrm>
        </p:spPr>
        <p:txBody>
          <a:bodyPr/>
          <a:lstStyle/>
          <a:p>
            <a:pPr algn="r"/>
            <a:r>
              <a:rPr lang="es-CO" dirty="0"/>
              <a:t>En paralelo con Japón, la </a:t>
            </a:r>
            <a:r>
              <a:rPr lang="es-CO" dirty="0" err="1"/>
              <a:t>Union</a:t>
            </a:r>
            <a:r>
              <a:rPr lang="es-CO" dirty="0"/>
              <a:t> Europea; </a:t>
            </a:r>
          </a:p>
          <a:p>
            <a:pPr algn="r"/>
            <a:r>
              <a:rPr lang="es-CO" dirty="0"/>
              <a:t>y en menor grado, </a:t>
            </a:r>
          </a:p>
          <a:p>
            <a:pPr algn="r"/>
            <a:r>
              <a:rPr lang="es-CO" dirty="0"/>
              <a:t>Corea, </a:t>
            </a:r>
            <a:r>
              <a:rPr lang="es-CO" dirty="0" err="1"/>
              <a:t>Taiwan</a:t>
            </a:r>
            <a:r>
              <a:rPr lang="es-CO" dirty="0"/>
              <a:t>, China, </a:t>
            </a:r>
          </a:p>
          <a:p>
            <a:pPr algn="r"/>
            <a:r>
              <a:rPr lang="es-CO" dirty="0"/>
              <a:t>Singapur y Suiza.</a:t>
            </a:r>
          </a:p>
          <a:p>
            <a:pPr algn="r"/>
            <a:endParaRPr lang="es-CO" dirty="0"/>
          </a:p>
        </p:txBody>
      </p:sp>
      <p:pic>
        <p:nvPicPr>
          <p:cNvPr id="3078" name="Picture 6" descr="Nanodisco">
            <a:extLst>
              <a:ext uri="{FF2B5EF4-FFF2-40B4-BE49-F238E27FC236}">
                <a16:creationId xmlns:a16="http://schemas.microsoft.com/office/drawing/2014/main" id="{F765FEFB-6A47-48A0-A83A-4399EE498D8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7565" y="2136916"/>
            <a:ext cx="2720561" cy="336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4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2029C-B627-448D-99C3-F8EB7EF0B9F7}"/>
              </a:ext>
            </a:extLst>
          </p:cNvPr>
          <p:cNvSpPr>
            <a:spLocks noGrp="1"/>
          </p:cNvSpPr>
          <p:nvPr>
            <p:ph type="title"/>
          </p:nvPr>
        </p:nvSpPr>
        <p:spPr/>
        <p:txBody>
          <a:bodyPr>
            <a:normAutofit fontScale="90000"/>
          </a:bodyPr>
          <a:lstStyle/>
          <a:p>
            <a:r>
              <a:rPr lang="es-CO" b="1" dirty="0"/>
              <a:t>Avances de la </a:t>
            </a:r>
            <a:r>
              <a:rPr lang="es-CO" b="1" i="1" dirty="0"/>
              <a:t>Nanotecnología</a:t>
            </a:r>
            <a:r>
              <a:rPr lang="es-CO" b="1" dirty="0"/>
              <a:t>  en la Educación actual</a:t>
            </a:r>
            <a:br>
              <a:rPr lang="es-CO" dirty="0"/>
            </a:br>
            <a:endParaRPr lang="es-CO" dirty="0"/>
          </a:p>
        </p:txBody>
      </p:sp>
      <p:sp>
        <p:nvSpPr>
          <p:cNvPr id="3" name="Marcador de contenido 2">
            <a:extLst>
              <a:ext uri="{FF2B5EF4-FFF2-40B4-BE49-F238E27FC236}">
                <a16:creationId xmlns:a16="http://schemas.microsoft.com/office/drawing/2014/main" id="{20DB4219-1E7F-4910-AFDE-757F39923882}"/>
              </a:ext>
            </a:extLst>
          </p:cNvPr>
          <p:cNvSpPr>
            <a:spLocks noGrp="1"/>
          </p:cNvSpPr>
          <p:nvPr>
            <p:ph sz="quarter" idx="13"/>
          </p:nvPr>
        </p:nvSpPr>
        <p:spPr>
          <a:xfrm>
            <a:off x="4876800" y="1837765"/>
            <a:ext cx="6629399" cy="3311189"/>
          </a:xfrm>
        </p:spPr>
        <p:txBody>
          <a:bodyPr>
            <a:normAutofit/>
          </a:bodyPr>
          <a:lstStyle/>
          <a:p>
            <a:r>
              <a:rPr lang="es-CO" dirty="0"/>
              <a:t>En términos generales la Educación en temas de Nanotecnología es una realidad a nivel global, en los países Desarrollados (como E.E.U.U) la NSF (</a:t>
            </a:r>
            <a:r>
              <a:rPr lang="es-CO" dirty="0" err="1"/>
              <a:t>National</a:t>
            </a:r>
            <a:r>
              <a:rPr lang="es-CO" dirty="0"/>
              <a:t> </a:t>
            </a:r>
            <a:r>
              <a:rPr lang="es-CO" dirty="0" err="1"/>
              <a:t>Sciencie</a:t>
            </a:r>
            <a:r>
              <a:rPr lang="es-CO" dirty="0"/>
              <a:t> </a:t>
            </a:r>
            <a:r>
              <a:rPr lang="es-CO" dirty="0" err="1"/>
              <a:t>Fundation</a:t>
            </a:r>
            <a:r>
              <a:rPr lang="es-CO" dirty="0"/>
              <a:t>) ha comenzado a hacer </a:t>
            </a:r>
            <a:r>
              <a:rPr lang="es-CO" b="1" dirty="0"/>
              <a:t>obligatorio el tema de la </a:t>
            </a:r>
            <a:r>
              <a:rPr lang="es-CO" b="1" dirty="0" err="1"/>
              <a:t>Nanotecnologia</a:t>
            </a:r>
            <a:r>
              <a:rPr lang="es-CO" dirty="0"/>
              <a:t> en las escuelas, inclusive a nivel de preescolar.</a:t>
            </a:r>
          </a:p>
          <a:p>
            <a:endParaRPr lang="es-CO" dirty="0"/>
          </a:p>
        </p:txBody>
      </p:sp>
      <p:pic>
        <p:nvPicPr>
          <p:cNvPr id="4100" name="Picture 4" descr="http://artscoming.com/wp-content/uploads/2013/04/warpdrive.gif">
            <a:extLst>
              <a:ext uri="{FF2B5EF4-FFF2-40B4-BE49-F238E27FC236}">
                <a16:creationId xmlns:a16="http://schemas.microsoft.com/office/drawing/2014/main" id="{5C9E431D-C86E-4432-B39C-16A1FA5A095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4534" y="1837765"/>
            <a:ext cx="3333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2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2917F5-B3DF-4B54-BE7D-42492CD10412}"/>
              </a:ext>
            </a:extLst>
          </p:cNvPr>
          <p:cNvSpPr>
            <a:spLocks noGrp="1"/>
          </p:cNvSpPr>
          <p:nvPr>
            <p:ph sz="quarter" idx="13"/>
          </p:nvPr>
        </p:nvSpPr>
        <p:spPr>
          <a:xfrm>
            <a:off x="526774" y="3338719"/>
            <a:ext cx="10394707" cy="3311189"/>
          </a:xfrm>
        </p:spPr>
        <p:txBody>
          <a:bodyPr/>
          <a:lstStyle/>
          <a:p>
            <a:r>
              <a:rPr lang="es-CO" dirty="0"/>
              <a:t>Esto ha estimulado la creación de nuevos </a:t>
            </a:r>
            <a:r>
              <a:rPr lang="es-CO" dirty="0" err="1"/>
              <a:t>cursosy</a:t>
            </a:r>
            <a:r>
              <a:rPr lang="es-CO" dirty="0"/>
              <a:t> experiencias en investigación en alumnos de Licenciatura en las Universidades más grandes de USA.</a:t>
            </a:r>
          </a:p>
          <a:p>
            <a:r>
              <a:rPr lang="es-CO" dirty="0"/>
              <a:t>Universidades de Australia y Reino Unido han desarrollado Licenciatura en </a:t>
            </a:r>
            <a:r>
              <a:rPr lang="es-CO" dirty="0" err="1"/>
              <a:t>Nanotecnologia</a:t>
            </a:r>
            <a:r>
              <a:rPr lang="es-CO" dirty="0"/>
              <a:t>, aunque se espera que en la </a:t>
            </a:r>
            <a:r>
              <a:rPr lang="es-CO" b="1" dirty="0" err="1"/>
              <a:t>proxima</a:t>
            </a:r>
            <a:r>
              <a:rPr lang="es-CO" b="1" dirty="0"/>
              <a:t> década</a:t>
            </a:r>
            <a:r>
              <a:rPr lang="es-CO" dirty="0"/>
              <a:t> se implemente en muchas Universidades del Mundo.</a:t>
            </a:r>
          </a:p>
          <a:p>
            <a:endParaRPr lang="es-CO" dirty="0"/>
          </a:p>
          <a:p>
            <a:endParaRPr lang="es-CO" dirty="0"/>
          </a:p>
        </p:txBody>
      </p:sp>
      <p:pic>
        <p:nvPicPr>
          <p:cNvPr id="6148" name="Picture 4" descr="http://i1.imgflip.com/8p3.gif">
            <a:extLst>
              <a:ext uri="{FF2B5EF4-FFF2-40B4-BE49-F238E27FC236}">
                <a16:creationId xmlns:a16="http://schemas.microsoft.com/office/drawing/2014/main" id="{B42492BC-31D9-4813-B46F-9D9F52B6AD6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4192" y="208092"/>
            <a:ext cx="3233530" cy="323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889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90692-ACA5-49E7-A86B-6115723E765C}"/>
              </a:ext>
            </a:extLst>
          </p:cNvPr>
          <p:cNvSpPr>
            <a:spLocks noGrp="1"/>
          </p:cNvSpPr>
          <p:nvPr>
            <p:ph type="title"/>
          </p:nvPr>
        </p:nvSpPr>
        <p:spPr>
          <a:xfrm>
            <a:off x="685800" y="685800"/>
            <a:ext cx="10591799" cy="1151965"/>
          </a:xfrm>
        </p:spPr>
        <p:txBody>
          <a:bodyPr>
            <a:normAutofit fontScale="90000"/>
          </a:bodyPr>
          <a:lstStyle/>
          <a:p>
            <a:r>
              <a:rPr lang="es-CO" dirty="0"/>
              <a:t>10 aplicaciones más sorprendentes de la </a:t>
            </a:r>
            <a:r>
              <a:rPr lang="es-CO" b="1" dirty="0"/>
              <a:t>Nanotecnología en la actualidad</a:t>
            </a:r>
            <a:r>
              <a:rPr lang="es-CO" dirty="0"/>
              <a:t>:</a:t>
            </a:r>
            <a:br>
              <a:rPr lang="es-CO" dirty="0"/>
            </a:br>
            <a:endParaRPr lang="es-CO" dirty="0"/>
          </a:p>
        </p:txBody>
      </p:sp>
      <p:sp>
        <p:nvSpPr>
          <p:cNvPr id="3" name="Marcador de contenido 2">
            <a:extLst>
              <a:ext uri="{FF2B5EF4-FFF2-40B4-BE49-F238E27FC236}">
                <a16:creationId xmlns:a16="http://schemas.microsoft.com/office/drawing/2014/main" id="{1D7FE734-09CD-4438-B971-507044F3B8A2}"/>
              </a:ext>
            </a:extLst>
          </p:cNvPr>
          <p:cNvSpPr>
            <a:spLocks noGrp="1"/>
          </p:cNvSpPr>
          <p:nvPr>
            <p:ph sz="quarter" idx="13"/>
          </p:nvPr>
        </p:nvSpPr>
        <p:spPr/>
        <p:txBody>
          <a:bodyPr numCol="2">
            <a:normAutofit fontScale="92500" lnSpcReduction="10000"/>
          </a:bodyPr>
          <a:lstStyle/>
          <a:p>
            <a:r>
              <a:rPr lang="es-CO" sz="2400" b="1" dirty="0"/>
              <a:t>10) Lentes de contacto de realidad aumentada.</a:t>
            </a:r>
            <a:endParaRPr lang="es-CO" sz="2400" dirty="0"/>
          </a:p>
          <a:p>
            <a:r>
              <a:rPr lang="es-CO" sz="2400" b="1" dirty="0"/>
              <a:t>9)    Pantallas holográficas.</a:t>
            </a:r>
            <a:endParaRPr lang="es-CO" sz="2400" dirty="0"/>
          </a:p>
          <a:p>
            <a:r>
              <a:rPr lang="es-CO" sz="2400" b="1" dirty="0"/>
              <a:t>8)    Potabilización del agua.</a:t>
            </a:r>
            <a:endParaRPr lang="es-CO" sz="2400" dirty="0"/>
          </a:p>
          <a:p>
            <a:r>
              <a:rPr lang="es-CO" sz="2400" b="1" dirty="0"/>
              <a:t>7)    Conservación de alimentos.</a:t>
            </a:r>
            <a:endParaRPr lang="es-CO" sz="2400" dirty="0"/>
          </a:p>
          <a:p>
            <a:r>
              <a:rPr lang="es-CO" sz="2400" b="1" dirty="0"/>
              <a:t>6)    </a:t>
            </a:r>
            <a:r>
              <a:rPr lang="es-CO" sz="2400" b="1" dirty="0" err="1"/>
              <a:t>Nanobaterías</a:t>
            </a:r>
            <a:r>
              <a:rPr lang="es-CO" sz="2400" b="1" dirty="0"/>
              <a:t>.</a:t>
            </a:r>
            <a:endParaRPr lang="es-CO" sz="2400" dirty="0"/>
          </a:p>
          <a:p>
            <a:r>
              <a:rPr lang="es-CO" sz="2400" b="1" dirty="0"/>
              <a:t>5)    Baterías de carga </a:t>
            </a:r>
            <a:r>
              <a:rPr lang="es-CO" sz="2400" b="1" dirty="0" err="1"/>
              <a:t>ultrarápida</a:t>
            </a:r>
            <a:r>
              <a:rPr lang="es-CO" sz="2400" b="1" dirty="0"/>
              <a:t>.</a:t>
            </a:r>
            <a:endParaRPr lang="es-CO" sz="2400" dirty="0"/>
          </a:p>
          <a:p>
            <a:r>
              <a:rPr lang="es-CO" sz="2400" b="1" dirty="0"/>
              <a:t>4)    Nanomaterial bactericida.</a:t>
            </a:r>
            <a:endParaRPr lang="es-CO" sz="2400" dirty="0"/>
          </a:p>
          <a:p>
            <a:r>
              <a:rPr lang="es-CO" sz="2400" b="1" dirty="0"/>
              <a:t>3)    Piel artificial.</a:t>
            </a:r>
            <a:endParaRPr lang="es-CO" sz="2400" dirty="0"/>
          </a:p>
          <a:p>
            <a:r>
              <a:rPr lang="es-CO" sz="2400" b="1" dirty="0"/>
              <a:t>2)    Nanosensores</a:t>
            </a:r>
            <a:endParaRPr lang="es-CO" sz="2400" dirty="0"/>
          </a:p>
          <a:p>
            <a:r>
              <a:rPr lang="es-CO" sz="2400" b="1" dirty="0"/>
              <a:t>1)    </a:t>
            </a:r>
            <a:r>
              <a:rPr lang="es-CO" sz="2400" b="1" dirty="0" err="1"/>
              <a:t>Nanobot</a:t>
            </a:r>
            <a:r>
              <a:rPr lang="es-CO" sz="2400" b="1" dirty="0"/>
              <a:t> administradores de fármacos</a:t>
            </a:r>
            <a:endParaRPr lang="es-CO" sz="2400" dirty="0"/>
          </a:p>
          <a:p>
            <a:endParaRPr lang="es-CO" sz="2400" dirty="0"/>
          </a:p>
        </p:txBody>
      </p:sp>
    </p:spTree>
    <p:extLst>
      <p:ext uri="{BB962C8B-B14F-4D97-AF65-F5344CB8AC3E}">
        <p14:creationId xmlns:p14="http://schemas.microsoft.com/office/powerpoint/2010/main" val="357631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768A1-C009-431D-9275-0B6A1C86EE16}"/>
              </a:ext>
            </a:extLst>
          </p:cNvPr>
          <p:cNvSpPr>
            <a:spLocks noGrp="1"/>
          </p:cNvSpPr>
          <p:nvPr>
            <p:ph type="title"/>
          </p:nvPr>
        </p:nvSpPr>
        <p:spPr>
          <a:xfrm>
            <a:off x="683625" y="752061"/>
            <a:ext cx="10396882" cy="4336773"/>
          </a:xfrm>
        </p:spPr>
        <p:txBody>
          <a:bodyPr>
            <a:normAutofit fontScale="90000"/>
          </a:bodyPr>
          <a:lstStyle/>
          <a:p>
            <a:pPr algn="just"/>
            <a:r>
              <a:rPr lang="es-CO" b="1" dirty="0"/>
              <a:t> ¡</a:t>
            </a:r>
            <a:r>
              <a:rPr lang="es-CO" b="1" dirty="0" err="1"/>
              <a:t>EstA</a:t>
            </a:r>
            <a:r>
              <a:rPr lang="es-CO" b="1" dirty="0"/>
              <a:t> área es apasionante!</a:t>
            </a:r>
            <a:br>
              <a:rPr lang="es-CO" b="1" dirty="0"/>
            </a:br>
            <a:br>
              <a:rPr lang="es-CO" b="1" dirty="0"/>
            </a:br>
            <a:br>
              <a:rPr lang="es-CO" b="1" dirty="0"/>
            </a:br>
            <a:br>
              <a:rPr lang="es-CO" sz="3600" dirty="0"/>
            </a:br>
            <a:r>
              <a:rPr lang="es-CO" sz="2200" dirty="0"/>
              <a:t>La </a:t>
            </a:r>
            <a:r>
              <a:rPr lang="es-CO" sz="2200" b="1" dirty="0"/>
              <a:t>Nanotecnología</a:t>
            </a:r>
            <a:r>
              <a:rPr lang="es-CO" sz="2200" dirty="0"/>
              <a:t> es un tema que está entrando a las escuelas y hasta en los preescolares en los países desarrollados, se encuentra en </a:t>
            </a:r>
            <a:r>
              <a:rPr lang="es-CO" sz="2200" i="1" dirty="0"/>
              <a:t>desarrollo</a:t>
            </a:r>
            <a:r>
              <a:rPr lang="es-CO" sz="2200" dirty="0"/>
              <a:t> en gran cantidad de Universidades y, las grandes empresas de investigación están invirtiendo para así formar técnicos, profesionales y científicos que sin duda alguna harán del mundo un mejor lugar para vivir con una mayor calidad de vida tanto para nosotros, como nuestras generaciones futuras. He acá la importancia del </a:t>
            </a:r>
            <a:r>
              <a:rPr lang="es-CO" sz="2200" b="1" dirty="0"/>
              <a:t>desarrollo </a:t>
            </a:r>
            <a:r>
              <a:rPr lang="es-CO" sz="2200" dirty="0"/>
              <a:t>de ésta, en lo que implica el impacto ante nuestra </a:t>
            </a:r>
            <a:r>
              <a:rPr lang="es-CO" sz="2200" b="1" dirty="0"/>
              <a:t>sociedad global</a:t>
            </a:r>
            <a:r>
              <a:rPr lang="es-CO" sz="2200" dirty="0"/>
              <a:t>.</a:t>
            </a:r>
            <a:br>
              <a:rPr lang="es-CO" sz="2200" dirty="0"/>
            </a:br>
            <a:endParaRPr lang="es-CO" dirty="0"/>
          </a:p>
        </p:txBody>
      </p:sp>
      <p:sp>
        <p:nvSpPr>
          <p:cNvPr id="3" name="Marcador de contenido 2">
            <a:extLst>
              <a:ext uri="{FF2B5EF4-FFF2-40B4-BE49-F238E27FC236}">
                <a16:creationId xmlns:a16="http://schemas.microsoft.com/office/drawing/2014/main" id="{9D7D210E-97ED-4422-BE55-0072EFE61FEE}"/>
              </a:ext>
            </a:extLst>
          </p:cNvPr>
          <p:cNvSpPr>
            <a:spLocks noGrp="1"/>
          </p:cNvSpPr>
          <p:nvPr>
            <p:ph sz="quarter" idx="13"/>
          </p:nvPr>
        </p:nvSpPr>
        <p:spPr>
          <a:xfrm>
            <a:off x="685800" y="1777645"/>
            <a:ext cx="10394707" cy="3311189"/>
          </a:xfrm>
        </p:spPr>
        <p:txBody>
          <a:bodyPr>
            <a:normAutofit/>
          </a:bodyPr>
          <a:lstStyle/>
          <a:p>
            <a:r>
              <a:rPr lang="es-CO" sz="2400" dirty="0"/>
              <a:t>  No solo por los </a:t>
            </a:r>
            <a:r>
              <a:rPr lang="es-CO" sz="2400" i="1" dirty="0"/>
              <a:t>avances actuales   </a:t>
            </a:r>
            <a:r>
              <a:rPr lang="es-CO" sz="2400" dirty="0"/>
              <a:t> sino por el potencial que tiene a corto y largo plazo.</a:t>
            </a:r>
            <a:br>
              <a:rPr lang="es-CO" sz="2400" dirty="0"/>
            </a:br>
            <a:endParaRPr lang="es-CO" sz="2400" dirty="0"/>
          </a:p>
          <a:p>
            <a:endParaRPr lang="es-CO" sz="2400" dirty="0"/>
          </a:p>
          <a:p>
            <a:endParaRPr lang="es-CO" sz="2400" dirty="0"/>
          </a:p>
          <a:p>
            <a:r>
              <a:rPr lang="es-CO" sz="2400" b="1" dirty="0"/>
              <a:t> </a:t>
            </a:r>
            <a:endParaRPr lang="es-CO" sz="2400" dirty="0"/>
          </a:p>
          <a:p>
            <a:endParaRPr lang="es-CO" sz="2400" dirty="0"/>
          </a:p>
        </p:txBody>
      </p:sp>
    </p:spTree>
    <p:extLst>
      <p:ext uri="{BB962C8B-B14F-4D97-AF65-F5344CB8AC3E}">
        <p14:creationId xmlns:p14="http://schemas.microsoft.com/office/powerpoint/2010/main" val="17941221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Evento principal</Template>
  <TotalTime>136</TotalTime>
  <Words>118</Words>
  <Application>Microsoft Office PowerPoint</Application>
  <PresentationFormat>Panorámica</PresentationFormat>
  <Paragraphs>35</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Impact</vt:lpstr>
      <vt:lpstr>Evento principal</vt:lpstr>
      <vt:lpstr>LA NANOTECNOLOGIA</vt:lpstr>
      <vt:lpstr>¿Qué es la Nanotecnología? </vt:lpstr>
      <vt:lpstr>FIN DE LA PRESENTACION </vt:lpstr>
      <vt:lpstr>Presentación de PowerPoint</vt:lpstr>
      <vt:lpstr>En el tema Educativo, todo inicia en Estados Unidos en el 2000, a través de la Iniciativa Nacional de Nanotecnología de USA (NNI), y con el apoyo de la Fundación Nacional de Ciencias (NSF); que se han dado la tarea de patrocinar nanotemas en las Universidades, y el establecimiento de laboratorios de fabricacion de nanotecnología.</vt:lpstr>
      <vt:lpstr>Avances de la Nanotecnología  en la Educación actual </vt:lpstr>
      <vt:lpstr>Presentación de PowerPoint</vt:lpstr>
      <vt:lpstr>10 aplicaciones más sorprendentes de la Nanotecnología en la actualidad: </vt:lpstr>
      <vt:lpstr> ¡EstA área es apasionante!    La Nanotecnología es un tema que está entrando a las escuelas y hasta en los preescolares en los países desarrollados, se encuentra en desarrollo en gran cantidad de Universidades y, las grandes empresas de investigación están invirtiendo para así formar técnicos, profesionales y científicos que sin duda alguna harán del mundo un mejor lugar para vivir con una mayor calidad de vida tanto para nosotros, como nuestras generaciones futuras. He acá la importancia del desarrollo de ésta, en lo que implica el impacto ante nuestra sociedad global. </vt:lpstr>
      <vt:lpstr>Presentación de PowerPoint</vt:lpstr>
      <vt:lpstr>             (Richard Feynman)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NANOTECNOLOGIA</dc:title>
  <dc:creator>alex rodriguez</dc:creator>
  <cp:lastModifiedBy>alex rodriguez</cp:lastModifiedBy>
  <cp:revision>8</cp:revision>
  <dcterms:created xsi:type="dcterms:W3CDTF">2019-03-07T12:33:18Z</dcterms:created>
  <dcterms:modified xsi:type="dcterms:W3CDTF">2019-03-12T13:11:16Z</dcterms:modified>
</cp:coreProperties>
</file>