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63" r:id="rId4"/>
    <p:sldId id="258" r:id="rId5"/>
    <p:sldId id="259" r:id="rId6"/>
    <p:sldId id="260" r:id="rId7"/>
    <p:sldId id="261" r:id="rId8"/>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32" autoAdjust="0"/>
    <p:restoredTop sz="94660"/>
  </p:normalViewPr>
  <p:slideViewPr>
    <p:cSldViewPr>
      <p:cViewPr varScale="1">
        <p:scale>
          <a:sx n="69" d="100"/>
          <a:sy n="69" d="100"/>
        </p:scale>
        <p:origin x="-145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D28C16D9-08CB-487F-95DB-65725ED85DB4}" type="datetimeFigureOut">
              <a:rPr lang="es-CO" smtClean="0"/>
              <a:t>05/03/2019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FA6A5734-357C-4BAA-BF93-6522CED2BE1A}" type="slidenum">
              <a:rPr lang="es-CO" smtClean="0"/>
              <a:t>‹Nº›</a:t>
            </a:fld>
            <a:endParaRPr lang="es-CO"/>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s-ES" smtClean="0"/>
              <a:t>Haga clic para modificar el estilo de título del patrón</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D28C16D9-08CB-487F-95DB-65725ED85DB4}" type="datetimeFigureOut">
              <a:rPr lang="es-CO" smtClean="0"/>
              <a:t>05/03/2019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FA6A5734-357C-4BAA-BF93-6522CED2BE1A}" type="slidenum">
              <a:rPr lang="es-CO" smtClean="0"/>
              <a:t>‹Nº›</a:t>
            </a:fld>
            <a:endParaRPr lang="es-CO"/>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D28C16D9-08CB-487F-95DB-65725ED85DB4}" type="datetimeFigureOut">
              <a:rPr lang="es-CO" smtClean="0"/>
              <a:t>05/03/2019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FA6A5734-357C-4BAA-BF93-6522CED2BE1A}" type="slidenum">
              <a:rPr lang="es-CO" smtClean="0"/>
              <a:t>‹Nº›</a:t>
            </a:fld>
            <a:endParaRPr lang="es-CO"/>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28C16D9-08CB-487F-95DB-65725ED85DB4}" type="datetimeFigureOut">
              <a:rPr lang="es-CO" smtClean="0"/>
              <a:t>05/03/2019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FA6A5734-357C-4BAA-BF93-6522CED2BE1A}" type="slidenum">
              <a:rPr lang="es-CO" smtClean="0"/>
              <a:t>‹Nº›</a:t>
            </a:fld>
            <a:endParaRPr lang="es-CO"/>
          </a:p>
        </p:txBody>
      </p:sp>
      <p:sp>
        <p:nvSpPr>
          <p:cNvPr id="8" name="Title 7"/>
          <p:cNvSpPr>
            <a:spLocks noGrp="1"/>
          </p:cNvSpPr>
          <p:nvPr>
            <p:ph type="title"/>
          </p:nvPr>
        </p:nvSpPr>
        <p:spPr/>
        <p:txBody>
          <a:bodyPr/>
          <a:lstStyle/>
          <a:p>
            <a:r>
              <a:rPr lang="es-ES" smtClean="0"/>
              <a:t>Haga clic para modificar el estilo de título del patrón</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D28C16D9-08CB-487F-95DB-65725ED85DB4}" type="datetimeFigureOut">
              <a:rPr lang="es-CO" smtClean="0"/>
              <a:t>05/03/2019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FA6A5734-357C-4BAA-BF93-6522CED2BE1A}" type="slidenum">
              <a:rPr lang="es-CO" smtClean="0"/>
              <a:t>‹Nº›</a:t>
            </a:fld>
            <a:endParaRPr lang="es-CO"/>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28C16D9-08CB-487F-95DB-65725ED85DB4}" type="datetimeFigureOut">
              <a:rPr lang="es-CO" smtClean="0"/>
              <a:t>05/03/2019</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FA6A5734-357C-4BAA-BF93-6522CED2BE1A}" type="slidenum">
              <a:rPr lang="es-CO" smtClean="0"/>
              <a:t>‹Nº›</a:t>
            </a:fld>
            <a:endParaRPr lang="es-CO"/>
          </a:p>
        </p:txBody>
      </p:sp>
      <p:sp>
        <p:nvSpPr>
          <p:cNvPr id="8" name="Title 7"/>
          <p:cNvSpPr>
            <a:spLocks noGrp="1"/>
          </p:cNvSpPr>
          <p:nvPr>
            <p:ph type="title"/>
          </p:nvPr>
        </p:nvSpPr>
        <p:spPr/>
        <p:txBody>
          <a:bodyPr/>
          <a:lstStyle/>
          <a:p>
            <a:r>
              <a:rPr lang="es-ES" smtClean="0"/>
              <a:t>Haga clic para modificar el estilo de título del patrón</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s-ES" smtClean="0"/>
              <a:t>Haga clic para modificar el estilo de texto del patrón</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D28C16D9-08CB-487F-95DB-65725ED85DB4}" type="datetimeFigureOut">
              <a:rPr lang="es-CO" smtClean="0"/>
              <a:t>05/03/2019</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FA6A5734-357C-4BAA-BF93-6522CED2BE1A}" type="slidenum">
              <a:rPr lang="es-CO" smtClean="0"/>
              <a:t>‹Nº›</a:t>
            </a:fld>
            <a:endParaRPr lang="es-CO"/>
          </a:p>
        </p:txBody>
      </p:sp>
      <p:sp>
        <p:nvSpPr>
          <p:cNvPr id="10" name="Title 9"/>
          <p:cNvSpPr>
            <a:spLocks noGrp="1"/>
          </p:cNvSpPr>
          <p:nvPr>
            <p:ph type="title"/>
          </p:nvPr>
        </p:nvSpPr>
        <p:spPr/>
        <p:txBody>
          <a:bodyPr/>
          <a:lstStyle/>
          <a:p>
            <a:r>
              <a:rPr lang="es-ES" smtClean="0"/>
              <a:t>Haga clic para modificar el estilo de título del patrón</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D28C16D9-08CB-487F-95DB-65725ED85DB4}" type="datetimeFigureOut">
              <a:rPr lang="es-CO" smtClean="0"/>
              <a:t>05/03/2019</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FA6A5734-357C-4BAA-BF93-6522CED2BE1A}" type="slidenum">
              <a:rPr lang="es-CO" smtClean="0"/>
              <a:t>‹Nº›</a:t>
            </a:fld>
            <a:endParaRPr lang="es-CO"/>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8C16D9-08CB-487F-95DB-65725ED85DB4}" type="datetimeFigureOut">
              <a:rPr lang="es-CO" smtClean="0"/>
              <a:t>05/03/2019</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FA6A5734-357C-4BAA-BF93-6522CED2BE1A}" type="slidenum">
              <a:rPr lang="es-CO" smtClean="0"/>
              <a:t>‹Nº›</a:t>
            </a:fld>
            <a:endParaRPr lang="es-CO"/>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28C16D9-08CB-487F-95DB-65725ED85DB4}" type="datetimeFigureOut">
              <a:rPr lang="es-CO" smtClean="0"/>
              <a:t>05/03/2019</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FA6A5734-357C-4BAA-BF93-6522CED2BE1A}" type="slidenum">
              <a:rPr lang="es-CO" smtClean="0"/>
              <a:t>‹Nº›</a:t>
            </a:fld>
            <a:endParaRPr lang="es-CO"/>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28C16D9-08CB-487F-95DB-65725ED85DB4}" type="datetimeFigureOut">
              <a:rPr lang="es-CO" smtClean="0"/>
              <a:t>05/03/2019</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FA6A5734-357C-4BAA-BF93-6522CED2BE1A}" type="slidenum">
              <a:rPr lang="es-CO" smtClean="0"/>
              <a:t>‹Nº›</a:t>
            </a:fld>
            <a:endParaRPr lang="es-CO"/>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s-ES" smtClean="0"/>
              <a:t>Haga clic para modificar el estilo de título del patrón</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D28C16D9-08CB-487F-95DB-65725ED85DB4}" type="datetimeFigureOut">
              <a:rPr lang="es-CO" smtClean="0"/>
              <a:t>05/03/2019</a:t>
            </a:fld>
            <a:endParaRPr lang="es-CO"/>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s-CO"/>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FA6A5734-357C-4BAA-BF93-6522CED2BE1A}" type="slidenum">
              <a:rPr lang="es-CO" smtClean="0"/>
              <a:t>‹Nº›</a:t>
            </a:fld>
            <a:endParaRPr lang="es-CO"/>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twenergy.com/energia-electrica/las-ventajas-de-la-energia-electrica-404" TargetMode="External"/><Relationship Id="rId2" Type="http://schemas.openxmlformats.org/officeDocument/2006/relationships/hyperlink" Target="http://www.unal.edu.co/" TargetMode="Externa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hyperlink" Target="http://www.isagen.com.co/"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twenergy.com/medio-ambiente" TargetMode="External"/><Relationship Id="rId2" Type="http://schemas.openxmlformats.org/officeDocument/2006/relationships/hyperlink" Target="http://twenergy.com/energias-renovables/que-son-las-energias-renovables-516" TargetMode="External"/><Relationship Id="rId1" Type="http://schemas.openxmlformats.org/officeDocument/2006/relationships/slideLayout" Target="../slideLayouts/slideLayout2.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691680" y="908720"/>
            <a:ext cx="5637010" cy="882119"/>
          </a:xfrm>
        </p:spPr>
        <p:txBody>
          <a:bodyPr>
            <a:noAutofit/>
          </a:bodyPr>
          <a:lstStyle/>
          <a:p>
            <a:r>
              <a:rPr lang="es-CO" sz="5400" dirty="0" smtClean="0">
                <a:latin typeface="Baskerville Old Face" pitchFamily="18" charset="0"/>
              </a:rPr>
              <a:t>Energía geotérmica </a:t>
            </a:r>
          </a:p>
          <a:p>
            <a:endParaRPr lang="es-CO" sz="5400" dirty="0">
              <a:latin typeface="Baskerville Old Face" pitchFamily="18" charset="0"/>
            </a:endParaRPr>
          </a:p>
          <a:p>
            <a:pPr algn="ctr"/>
            <a:r>
              <a:rPr lang="es-CO" sz="4400" dirty="0" smtClean="0">
                <a:latin typeface="Baskerville Old Face" pitchFamily="18" charset="0"/>
              </a:rPr>
              <a:t>ALEJANDRA GAVIRIA OSPINA</a:t>
            </a:r>
          </a:p>
          <a:p>
            <a:endParaRPr lang="es-CO" sz="5400" dirty="0">
              <a:latin typeface="Baskerville Old Face" pitchFamily="18" charset="0"/>
            </a:endParaRPr>
          </a:p>
        </p:txBody>
      </p:sp>
    </p:spTree>
    <p:extLst>
      <p:ext uri="{BB962C8B-B14F-4D97-AF65-F5344CB8AC3E}">
        <p14:creationId xmlns:p14="http://schemas.microsoft.com/office/powerpoint/2010/main" val="11092970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a:xfrm>
            <a:off x="251520" y="332656"/>
            <a:ext cx="5112568" cy="6412780"/>
          </a:xfrm>
        </p:spPr>
        <p:txBody>
          <a:bodyPr>
            <a:normAutofit fontScale="70000" lnSpcReduction="20000"/>
          </a:bodyPr>
          <a:lstStyle/>
          <a:p>
            <a:pPr marL="45720" indent="0" algn="ctr">
              <a:buNone/>
            </a:pPr>
            <a:r>
              <a:rPr lang="es-CO" sz="4100" b="1" dirty="0">
                <a:latin typeface="Baskerville Old Face" pitchFamily="18" charset="0"/>
              </a:rPr>
              <a:t>La energía </a:t>
            </a:r>
            <a:r>
              <a:rPr lang="es-CO" sz="4100" b="1" dirty="0" smtClean="0">
                <a:latin typeface="Baskerville Old Face" pitchFamily="18" charset="0"/>
              </a:rPr>
              <a:t>geotérmica</a:t>
            </a:r>
          </a:p>
          <a:p>
            <a:pPr algn="just"/>
            <a:endParaRPr lang="es-CO" sz="2800" b="1" dirty="0">
              <a:latin typeface="Baskerville Old Face" pitchFamily="18" charset="0"/>
            </a:endParaRPr>
          </a:p>
          <a:p>
            <a:pPr marL="45720" indent="0" algn="just">
              <a:buNone/>
            </a:pPr>
            <a:r>
              <a:rPr lang="es-CO" sz="3100" dirty="0" smtClean="0"/>
              <a:t>Es </a:t>
            </a:r>
            <a:r>
              <a:rPr lang="es-CO" sz="3100" dirty="0"/>
              <a:t>una energía renovable que aprovecha el calor del subsuelo para climatizar y obtener agua caliente sanitaria de forma ecológica</a:t>
            </a:r>
            <a:r>
              <a:rPr lang="es-CO" sz="3100" dirty="0" smtClean="0"/>
              <a:t>.</a:t>
            </a:r>
            <a:r>
              <a:rPr lang="es-CO" sz="3100" dirty="0"/>
              <a:t> Es por tanto esta </a:t>
            </a:r>
            <a:r>
              <a:rPr lang="es-CO" sz="3100" b="1" dirty="0"/>
              <a:t>energía calorífica</a:t>
            </a:r>
            <a:r>
              <a:rPr lang="es-CO" sz="3100" dirty="0"/>
              <a:t>, un recurso parcialmente renovable y de elevada disponibilidad, producido en las profundidades de nuestro planeta que se transmite por conducción térmica hacia la </a:t>
            </a:r>
            <a:r>
              <a:rPr lang="es-CO" sz="3100" dirty="0" smtClean="0"/>
              <a:t>superficie.</a:t>
            </a:r>
          </a:p>
          <a:p>
            <a:pPr marL="45720" indent="0" algn="just">
              <a:buNone/>
            </a:pPr>
            <a:r>
              <a:rPr lang="es-CO" sz="3100" dirty="0"/>
              <a:t>Se trata de una energía considerada limpia, renovable y altamente eficiente, aplicable tanto en grandes edificios -hospitales, fábricas, oficinas, etc.-, en viviendas e incluso en inmuebles ya construidos.</a:t>
            </a:r>
          </a:p>
          <a:p>
            <a:pPr marL="45720" indent="0" algn="just">
              <a:buNone/>
            </a:pPr>
            <a:endParaRPr lang="es-CO" sz="2800" dirty="0"/>
          </a:p>
        </p:txBody>
      </p:sp>
      <p:pic>
        <p:nvPicPr>
          <p:cNvPr id="2050" name="Picture 2" descr="Â¿QuÃ© es la energÃ­a geotÃ©rmica? Â¿QuÃ© aplicaciones tiene la energÃ­a geotÃ©rmic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95098" y="1181846"/>
            <a:ext cx="3295326" cy="49371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109576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nodeType="clickEffect">
                                  <p:stCondLst>
                                    <p:cond delay="0"/>
                                  </p:stCondLst>
                                  <p:childTnLst>
                                    <p:set>
                                      <p:cBhvr>
                                        <p:cTn id="27" dur="1" fill="hold">
                                          <p:stCondLst>
                                            <p:cond delay="0"/>
                                          </p:stCondLst>
                                        </p:cTn>
                                        <p:tgtEl>
                                          <p:spTgt spid="2050"/>
                                        </p:tgtEl>
                                        <p:attrNameLst>
                                          <p:attrName>style.visibility</p:attrName>
                                        </p:attrNameLst>
                                      </p:cBhvr>
                                      <p:to>
                                        <p:strVal val="visible"/>
                                      </p:to>
                                    </p:set>
                                    <p:animEffect transition="in" filter="circle(in)">
                                      <p:cBhvr>
                                        <p:cTn id="28" dur="2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a:xfrm>
            <a:off x="2339752" y="1916832"/>
            <a:ext cx="4392488" cy="3474720"/>
          </a:xfrm>
        </p:spPr>
        <p:txBody>
          <a:bodyPr>
            <a:normAutofit lnSpcReduction="10000"/>
          </a:bodyPr>
          <a:lstStyle/>
          <a:p>
            <a:pPr marL="45720" indent="0">
              <a:buNone/>
            </a:pPr>
            <a:r>
              <a:rPr lang="es-CO" sz="2400" dirty="0">
                <a:latin typeface="Arial" pitchFamily="34" charset="0"/>
                <a:cs typeface="Arial" pitchFamily="34" charset="0"/>
              </a:rPr>
              <a:t>Las primeras centrales que aprovecharon la energía geotérmica para producir energía eléctrica aparecieron a </a:t>
            </a:r>
            <a:r>
              <a:rPr lang="es-CO" sz="2400" b="1" dirty="0">
                <a:latin typeface="Arial" pitchFamily="34" charset="0"/>
                <a:cs typeface="Arial" pitchFamily="34" charset="0"/>
              </a:rPr>
              <a:t>principios del siglo XX</a:t>
            </a:r>
            <a:r>
              <a:rPr lang="es-CO" sz="2400" dirty="0">
                <a:latin typeface="Arial" pitchFamily="34" charset="0"/>
                <a:cs typeface="Arial" pitchFamily="34" charset="0"/>
              </a:rPr>
              <a:t>. En concreto, fue en Italia, en 1904, donde se empezó a usar en la Toscana este tipo de energía para producir energía eléctrica</a:t>
            </a:r>
          </a:p>
        </p:txBody>
      </p:sp>
    </p:spTree>
    <p:extLst>
      <p:ext uri="{BB962C8B-B14F-4D97-AF65-F5344CB8AC3E}">
        <p14:creationId xmlns:p14="http://schemas.microsoft.com/office/powerpoint/2010/main" val="31231706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5536" y="3789040"/>
            <a:ext cx="8423217" cy="2667352"/>
          </a:xfrm>
          <a:prstGeom prst="rect">
            <a:avLst/>
          </a:prstGeom>
        </p:spPr>
      </p:pic>
      <p:sp>
        <p:nvSpPr>
          <p:cNvPr id="6" name="1 Título"/>
          <p:cNvSpPr>
            <a:spLocks noGrp="1"/>
          </p:cNvSpPr>
          <p:nvPr>
            <p:ph type="title"/>
          </p:nvPr>
        </p:nvSpPr>
        <p:spPr>
          <a:xfrm>
            <a:off x="250660" y="130487"/>
            <a:ext cx="8712968" cy="3672408"/>
          </a:xfrm>
        </p:spPr>
        <p:txBody>
          <a:bodyPr/>
          <a:lstStyle/>
          <a:p>
            <a:pPr marL="0" indent="0" algn="l" fontAlgn="base">
              <a:buNone/>
            </a:pPr>
            <a:r>
              <a:rPr lang="es-CO" sz="1600" dirty="0">
                <a:solidFill>
                  <a:schemeClr val="tx1"/>
                </a:solidFill>
                <a:effectLst/>
                <a:latin typeface="Arial" pitchFamily="34" charset="0"/>
                <a:cs typeface="Arial" pitchFamily="34" charset="0"/>
              </a:rPr>
              <a:t>Existen diferentes tipos de áreas geotérmicas</a:t>
            </a:r>
            <a:r>
              <a:rPr lang="es-CO" sz="1600" dirty="0" smtClean="0">
                <a:solidFill>
                  <a:schemeClr val="tx1"/>
                </a:solidFill>
                <a:effectLst/>
                <a:latin typeface="Arial" pitchFamily="34" charset="0"/>
                <a:cs typeface="Arial" pitchFamily="34" charset="0"/>
              </a:rPr>
              <a:t>:</a:t>
            </a:r>
            <a:r>
              <a:rPr lang="es-CO" sz="1600" b="0" dirty="0" smtClean="0">
                <a:solidFill>
                  <a:schemeClr val="tx1"/>
                </a:solidFill>
                <a:effectLst/>
                <a:latin typeface="Arial" pitchFamily="34" charset="0"/>
                <a:cs typeface="Arial" pitchFamily="34" charset="0"/>
              </a:rPr>
              <a:t/>
            </a:r>
            <a:br>
              <a:rPr lang="es-CO" sz="1600" b="0" dirty="0" smtClean="0">
                <a:solidFill>
                  <a:schemeClr val="tx1"/>
                </a:solidFill>
                <a:effectLst/>
                <a:latin typeface="Arial" pitchFamily="34" charset="0"/>
                <a:cs typeface="Arial" pitchFamily="34" charset="0"/>
              </a:rPr>
            </a:br>
            <a:r>
              <a:rPr lang="es-CO" sz="1800" b="0" dirty="0">
                <a:solidFill>
                  <a:schemeClr val="tx1"/>
                </a:solidFill>
                <a:effectLst/>
                <a:latin typeface="Arial" pitchFamily="34" charset="0"/>
                <a:cs typeface="Arial" pitchFamily="34" charset="0"/>
              </a:rPr>
              <a:t/>
            </a:r>
            <a:br>
              <a:rPr lang="es-CO" sz="1800" b="0" dirty="0">
                <a:solidFill>
                  <a:schemeClr val="tx1"/>
                </a:solidFill>
                <a:effectLst/>
                <a:latin typeface="Arial" pitchFamily="34" charset="0"/>
                <a:cs typeface="Arial" pitchFamily="34" charset="0"/>
              </a:rPr>
            </a:br>
            <a:r>
              <a:rPr lang="es-CO" sz="1800" b="0" dirty="0">
                <a:solidFill>
                  <a:schemeClr val="tx1"/>
                </a:solidFill>
                <a:effectLst/>
                <a:latin typeface="Arial" pitchFamily="34" charset="0"/>
                <a:cs typeface="Arial" pitchFamily="34" charset="0"/>
              </a:rPr>
              <a:t>Las áreas </a:t>
            </a:r>
            <a:r>
              <a:rPr lang="es-CO" sz="1800" b="0" dirty="0" err="1">
                <a:solidFill>
                  <a:schemeClr val="tx1"/>
                </a:solidFill>
                <a:effectLst/>
                <a:latin typeface="Arial" pitchFamily="34" charset="0"/>
                <a:cs typeface="Arial" pitchFamily="34" charset="0"/>
              </a:rPr>
              <a:t>hidrotérmicas</a:t>
            </a:r>
            <a:r>
              <a:rPr lang="es-CO" sz="1800" b="0" dirty="0">
                <a:solidFill>
                  <a:schemeClr val="tx1"/>
                </a:solidFill>
                <a:effectLst/>
                <a:latin typeface="Arial" pitchFamily="34" charset="0"/>
                <a:cs typeface="Arial" pitchFamily="34" charset="0"/>
              </a:rPr>
              <a:t> que contienen agua a alta presión y temperatura almacenada bajo la corteza de la tierra en una roca permeable cercana a una fuente de calor</a:t>
            </a:r>
            <a:r>
              <a:rPr lang="es-CO" sz="1800" b="0" dirty="0" smtClean="0">
                <a:solidFill>
                  <a:schemeClr val="tx1"/>
                </a:solidFill>
                <a:effectLst/>
                <a:latin typeface="Arial" pitchFamily="34" charset="0"/>
                <a:cs typeface="Arial" pitchFamily="34" charset="0"/>
              </a:rPr>
              <a:t>.</a:t>
            </a:r>
            <a:br>
              <a:rPr lang="es-CO" sz="1800" b="0" dirty="0" smtClean="0">
                <a:solidFill>
                  <a:schemeClr val="tx1"/>
                </a:solidFill>
                <a:effectLst/>
                <a:latin typeface="Arial" pitchFamily="34" charset="0"/>
                <a:cs typeface="Arial" pitchFamily="34" charset="0"/>
              </a:rPr>
            </a:br>
            <a:r>
              <a:rPr lang="es-CO" sz="1800" b="0" dirty="0">
                <a:solidFill>
                  <a:schemeClr val="tx1"/>
                </a:solidFill>
                <a:effectLst/>
                <a:latin typeface="Arial" pitchFamily="34" charset="0"/>
                <a:cs typeface="Arial" pitchFamily="34" charset="0"/>
              </a:rPr>
              <a:t/>
            </a:r>
            <a:br>
              <a:rPr lang="es-CO" sz="1800" b="0" dirty="0">
                <a:solidFill>
                  <a:schemeClr val="tx1"/>
                </a:solidFill>
                <a:effectLst/>
                <a:latin typeface="Arial" pitchFamily="34" charset="0"/>
                <a:cs typeface="Arial" pitchFamily="34" charset="0"/>
              </a:rPr>
            </a:br>
            <a:r>
              <a:rPr lang="es-CO" sz="1800" b="0" dirty="0">
                <a:solidFill>
                  <a:schemeClr val="tx1"/>
                </a:solidFill>
                <a:effectLst/>
                <a:latin typeface="Arial" pitchFamily="34" charset="0"/>
                <a:cs typeface="Arial" pitchFamily="34" charset="0"/>
              </a:rPr>
              <a:t>Los sistemas de roca caliente, formados por capas de roca impermeable que recubren un foco calorífico</a:t>
            </a:r>
            <a:r>
              <a:rPr lang="es-CO" sz="1800" b="0" dirty="0" smtClean="0">
                <a:solidFill>
                  <a:schemeClr val="tx1"/>
                </a:solidFill>
                <a:effectLst/>
                <a:latin typeface="Arial" pitchFamily="34" charset="0"/>
                <a:cs typeface="Arial" pitchFamily="34" charset="0"/>
              </a:rPr>
              <a:t>.</a:t>
            </a:r>
            <a:br>
              <a:rPr lang="es-CO" sz="1800" b="0" dirty="0" smtClean="0">
                <a:solidFill>
                  <a:schemeClr val="tx1"/>
                </a:solidFill>
                <a:effectLst/>
                <a:latin typeface="Arial" pitchFamily="34" charset="0"/>
                <a:cs typeface="Arial" pitchFamily="34" charset="0"/>
              </a:rPr>
            </a:br>
            <a:r>
              <a:rPr lang="es-CO" sz="1800" b="0" dirty="0">
                <a:solidFill>
                  <a:schemeClr val="tx1"/>
                </a:solidFill>
                <a:effectLst/>
                <a:latin typeface="Arial" pitchFamily="34" charset="0"/>
                <a:cs typeface="Arial" pitchFamily="34" charset="0"/>
              </a:rPr>
              <a:t/>
            </a:r>
            <a:br>
              <a:rPr lang="es-CO" sz="1800" b="0" dirty="0">
                <a:solidFill>
                  <a:schemeClr val="tx1"/>
                </a:solidFill>
                <a:effectLst/>
                <a:latin typeface="Arial" pitchFamily="34" charset="0"/>
                <a:cs typeface="Arial" pitchFamily="34" charset="0"/>
              </a:rPr>
            </a:br>
            <a:r>
              <a:rPr lang="es-CO" sz="1800" b="0" dirty="0">
                <a:solidFill>
                  <a:schemeClr val="tx1"/>
                </a:solidFill>
                <a:effectLst/>
                <a:latin typeface="Arial" pitchFamily="34" charset="0"/>
                <a:cs typeface="Arial" pitchFamily="34" charset="0"/>
              </a:rPr>
              <a:t>Los recursos de magma que ofrecen energía geotérmica de altísima temperatura y cuyas manifestaciones naturales son fácilmente observables en géiseres y en aguas termales.</a:t>
            </a:r>
            <a:br>
              <a:rPr lang="es-CO" sz="1800" b="0" dirty="0">
                <a:solidFill>
                  <a:schemeClr val="tx1"/>
                </a:solidFill>
                <a:effectLst/>
                <a:latin typeface="Arial" pitchFamily="34" charset="0"/>
                <a:cs typeface="Arial" pitchFamily="34" charset="0"/>
              </a:rPr>
            </a:br>
            <a:endParaRPr lang="es-CO" sz="1800" b="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15140199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a:xfrm>
            <a:off x="179512" y="116632"/>
            <a:ext cx="3888432" cy="6264696"/>
          </a:xfrm>
        </p:spPr>
        <p:txBody>
          <a:bodyPr>
            <a:normAutofit/>
          </a:bodyPr>
          <a:lstStyle/>
          <a:p>
            <a:r>
              <a:rPr lang="es-CO" sz="3200" b="1" dirty="0"/>
              <a:t>¿cómo funciona? </a:t>
            </a:r>
          </a:p>
          <a:p>
            <a:pPr marL="45720" indent="0">
              <a:buNone/>
            </a:pPr>
            <a:r>
              <a:rPr lang="es-CO" dirty="0" smtClean="0"/>
              <a:t>Ese </a:t>
            </a:r>
            <a:r>
              <a:rPr lang="es-CO" dirty="0"/>
              <a:t>calor contenido en el subsuelo es empleado mediante el uso de Bombas de Calor Geotérmicas para caldear en invierno, refrigerar en verano y suministrar agua caliente sanitaria. Por tanto, cede o extrae calor de la tierra, según queramos obtener refrigeración o calefacción, a través de un conjunto de colectores (paneles) enterrados en el subsuelo por los que circula una solución de agua con glicol.</a:t>
            </a:r>
          </a:p>
        </p:txBody>
      </p:sp>
      <p:pic>
        <p:nvPicPr>
          <p:cNvPr id="3074" name="Picture 2" descr="http://www.lageo.com.sv/pics/content/category/thumbs/133019467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8262" y="1687282"/>
            <a:ext cx="5188029" cy="38999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76531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a:xfrm>
            <a:off x="3635896" y="62528"/>
            <a:ext cx="5328592" cy="3474720"/>
          </a:xfrm>
        </p:spPr>
        <p:txBody>
          <a:bodyPr/>
          <a:lstStyle/>
          <a:p>
            <a:pPr marL="45720" indent="0" algn="just">
              <a:buNone/>
            </a:pPr>
            <a:r>
              <a:rPr lang="es-CO" dirty="0"/>
              <a:t>La energía geotérmica es reconocida a nivel mundial como fuente de generación de electricidad amigable con el medio ambiente debido a que no produce gases tóxicos ni causantes de efecto invernadero, el uso de áreas de suelo no es extenso y con un manejo adecuado sus implicaciones ambientales son mínimas y fáciles de prevenir o mitigar.</a:t>
            </a:r>
          </a:p>
        </p:txBody>
      </p:sp>
      <p:sp>
        <p:nvSpPr>
          <p:cNvPr id="4" name="3 Rectángulo"/>
          <p:cNvSpPr/>
          <p:nvPr/>
        </p:nvSpPr>
        <p:spPr>
          <a:xfrm>
            <a:off x="971600" y="3573016"/>
            <a:ext cx="6912768" cy="3170099"/>
          </a:xfrm>
          <a:prstGeom prst="rect">
            <a:avLst/>
          </a:prstGeom>
        </p:spPr>
        <p:txBody>
          <a:bodyPr wrap="square">
            <a:spAutoFit/>
          </a:bodyPr>
          <a:lstStyle/>
          <a:p>
            <a:pPr algn="just"/>
            <a:r>
              <a:rPr lang="es-CO" sz="2000" dirty="0"/>
              <a:t>L</a:t>
            </a:r>
            <a:r>
              <a:rPr lang="es-CO" sz="2000" dirty="0" smtClean="0"/>
              <a:t>a</a:t>
            </a:r>
            <a:r>
              <a:rPr lang="es-CO" sz="2000" dirty="0"/>
              <a:t> </a:t>
            </a:r>
            <a:r>
              <a:rPr lang="es-CO" sz="2000" dirty="0">
                <a:hlinkClick r:id="rId2"/>
              </a:rPr>
              <a:t>Universidad Nacional de Colombia</a:t>
            </a:r>
            <a:r>
              <a:rPr lang="es-CO" sz="2000" dirty="0"/>
              <a:t>, </a:t>
            </a:r>
            <a:r>
              <a:rPr lang="es-CO" sz="2000" dirty="0" err="1"/>
              <a:t>Ingeominas</a:t>
            </a:r>
            <a:r>
              <a:rPr lang="es-CO" sz="2000" dirty="0"/>
              <a:t>, </a:t>
            </a:r>
            <a:r>
              <a:rPr lang="es-CO" sz="2000" dirty="0" err="1"/>
              <a:t>Isagen</a:t>
            </a:r>
            <a:r>
              <a:rPr lang="es-CO" sz="2000" dirty="0"/>
              <a:t> y Colciencias llevan meses explorando los alrededores del volcán Nevado del Ruiz en un ambicioso proyecto que busca aprovechar este valioso recurso natural como fuente renovable y limpia de energía. La fase de exploración incluye la perforación de cinco pozos con profundidades de entre dos y tres kilómetros. Si el proyecto es viable, el siguiente paso sería la construcción de una planta de generación de </a:t>
            </a:r>
            <a:r>
              <a:rPr lang="es-CO" sz="2000" dirty="0">
                <a:hlinkClick r:id="rId3"/>
              </a:rPr>
              <a:t>energía eléctrica</a:t>
            </a:r>
            <a:r>
              <a:rPr lang="es-CO" sz="2000" dirty="0"/>
              <a:t>,  operada por la </a:t>
            </a:r>
            <a:r>
              <a:rPr lang="es-CO" sz="2000" dirty="0">
                <a:hlinkClick r:id="rId4"/>
              </a:rPr>
              <a:t>compañía </a:t>
            </a:r>
            <a:r>
              <a:rPr lang="es-CO" sz="2000" dirty="0" err="1">
                <a:hlinkClick r:id="rId4"/>
              </a:rPr>
              <a:t>Isagen</a:t>
            </a:r>
            <a:endParaRPr lang="es-CO" sz="2000" dirty="0"/>
          </a:p>
        </p:txBody>
      </p:sp>
      <p:pic>
        <p:nvPicPr>
          <p:cNvPr id="4098" name="Picture 2" descr="Resultado de imagen para VOLCAN NEVADO DEL RUIZ"/>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504" y="35705"/>
            <a:ext cx="3467100" cy="3467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7143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1000"/>
                                        <p:tgtEl>
                                          <p:spTgt spid="4098"/>
                                        </p:tgtEl>
                                      </p:cBhvr>
                                    </p:animEffect>
                                    <p:anim calcmode="lin" valueType="num">
                                      <p:cBhvr>
                                        <p:cTn id="8" dur="1000" fill="hold"/>
                                        <p:tgtEl>
                                          <p:spTgt spid="4098"/>
                                        </p:tgtEl>
                                        <p:attrNameLst>
                                          <p:attrName>ppt_x</p:attrName>
                                        </p:attrNameLst>
                                      </p:cBhvr>
                                      <p:tavLst>
                                        <p:tav tm="0">
                                          <p:val>
                                            <p:strVal val="#ppt_x"/>
                                          </p:val>
                                        </p:tav>
                                        <p:tav tm="100000">
                                          <p:val>
                                            <p:strVal val="#ppt_x"/>
                                          </p:val>
                                        </p:tav>
                                      </p:tavLst>
                                    </p:anim>
                                    <p:anim calcmode="lin" valueType="num">
                                      <p:cBhvr>
                                        <p:cTn id="9" dur="1000" fill="hold"/>
                                        <p:tgtEl>
                                          <p:spTgt spid="409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circle(in)">
                                      <p:cBhvr>
                                        <p:cTn id="18"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a:xfrm>
            <a:off x="251520" y="188640"/>
            <a:ext cx="6400800" cy="3474720"/>
          </a:xfrm>
        </p:spPr>
        <p:txBody>
          <a:bodyPr/>
          <a:lstStyle/>
          <a:p>
            <a:pPr marL="45720" indent="0">
              <a:buNone/>
            </a:pPr>
            <a:r>
              <a:rPr lang="es-CO" dirty="0"/>
              <a:t>El interés que muestra Colombia por la geotérmica, una de las </a:t>
            </a:r>
            <a:r>
              <a:rPr lang="es-CO" dirty="0">
                <a:hlinkClick r:id="rId2"/>
              </a:rPr>
              <a:t>fuentes </a:t>
            </a:r>
            <a:r>
              <a:rPr lang="es-CO" dirty="0" smtClean="0">
                <a:hlinkClick r:id="rId2"/>
              </a:rPr>
              <a:t>renovables</a:t>
            </a:r>
            <a:r>
              <a:rPr lang="es-CO" dirty="0" smtClean="0"/>
              <a:t> menos </a:t>
            </a:r>
            <a:r>
              <a:rPr lang="es-CO" dirty="0"/>
              <a:t>conocidas, es una buena señal del esfuerzo que está haciendo el país por obtener energía sin deteriorar el </a:t>
            </a:r>
            <a:r>
              <a:rPr lang="es-CO" dirty="0">
                <a:hlinkClick r:id="rId3"/>
              </a:rPr>
              <a:t>medio ambiente</a:t>
            </a:r>
            <a:r>
              <a:rPr lang="es-CO" dirty="0"/>
              <a:t> y alejarse de los contaminantes combustibles fósiles que tanto dañan nuestro </a:t>
            </a:r>
            <a:r>
              <a:rPr lang="es-CO" dirty="0" smtClean="0"/>
              <a:t>planeta</a:t>
            </a:r>
          </a:p>
          <a:p>
            <a:pPr marL="45720" indent="0">
              <a:buNone/>
            </a:pPr>
            <a:endParaRPr lang="es-CO" dirty="0"/>
          </a:p>
        </p:txBody>
      </p:sp>
      <p:pic>
        <p:nvPicPr>
          <p:cNvPr id="5122" name="Picture 2" descr="energia-geotermic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19872" y="2609947"/>
            <a:ext cx="5334000" cy="4000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6916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wheel(1)">
                                      <p:cBhvr>
                                        <p:cTn id="7" dur="20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ransmisión de listas">
  <a:themeElements>
    <a:clrScheme name="Transmisión de listas">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Transmisión de listas">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ransmisión de listas">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37</TotalTime>
  <Words>202</Words>
  <Application>Microsoft Office PowerPoint</Application>
  <PresentationFormat>Presentación en pantalla (4:3)</PresentationFormat>
  <Paragraphs>14</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Transmisión de listas</vt:lpstr>
      <vt:lpstr>Presentación de PowerPoint</vt:lpstr>
      <vt:lpstr>Presentación de PowerPoint</vt:lpstr>
      <vt:lpstr>Presentación de PowerPoint</vt:lpstr>
      <vt:lpstr>Existen diferentes tipos de áreas geotérmicas:  Las áreas hidrotérmicas que contienen agua a alta presión y temperatura almacenada bajo la corteza de la tierra en una roca permeable cercana a una fuente de calor.  Los sistemas de roca caliente, formados por capas de roca impermeable que recubren un foco calorífico.  Los recursos de magma que ofrecen energía geotérmica de altísima temperatura y cuyas manifestaciones naturales son fácilmente observables en géiseres y en aguas termales. </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ESCUELA NORMAL 22</dc:creator>
  <cp:lastModifiedBy>ESCUELA NORMAL 22</cp:lastModifiedBy>
  <cp:revision>5</cp:revision>
  <dcterms:created xsi:type="dcterms:W3CDTF">2019-02-28T13:21:26Z</dcterms:created>
  <dcterms:modified xsi:type="dcterms:W3CDTF">2019-03-05T12:37:10Z</dcterms:modified>
</cp:coreProperties>
</file>