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42" autoAdjust="0"/>
    <p:restoredTop sz="94660"/>
  </p:normalViewPr>
  <p:slideViewPr>
    <p:cSldViewPr snapToGrid="0">
      <p:cViewPr>
        <p:scale>
          <a:sx n="65" d="100"/>
          <a:sy n="65" d="100"/>
        </p:scale>
        <p:origin x="4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AD9C9-296C-409E-AC13-D203A8CACD12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7C458-F566-45C0-8DB7-AA326EEC1D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0023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878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925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6202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628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5199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2897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6254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246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66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6642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937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622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896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499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84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257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7CE5D-72D6-4832-AEE3-49497B88FEC3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42733EF-1272-43B9-B200-88E720FE43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20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3E513B94-9728-40EC-AB97-625DD6E5BA96}"/>
              </a:ext>
            </a:extLst>
          </p:cNvPr>
          <p:cNvSpPr/>
          <p:nvPr/>
        </p:nvSpPr>
        <p:spPr>
          <a:xfrm>
            <a:off x="2057297" y="1125283"/>
            <a:ext cx="7467815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3462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roadway" panose="04040905080002020502" pitchFamily="82" charset="0"/>
              </a:rPr>
              <a:t>TUERCA - TORNILLO</a:t>
            </a:r>
          </a:p>
          <a:p>
            <a:pPr algn="ctr"/>
            <a:endParaRPr lang="es-ES" sz="5400" b="1" cap="none" spc="0" dirty="0">
              <a:ln w="13462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roadway" panose="04040905080002020502" pitchFamily="82" charset="0"/>
            </a:endParaRPr>
          </a:p>
          <a:p>
            <a:pPr algn="ctr"/>
            <a:r>
              <a:rPr lang="es-ES" sz="5400" b="1" dirty="0">
                <a:ln w="13462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roadway" panose="04040905080002020502" pitchFamily="82" charset="0"/>
              </a:rPr>
              <a:t>DIANA FRANCO</a:t>
            </a:r>
          </a:p>
          <a:p>
            <a:pPr algn="ctr"/>
            <a:r>
              <a:rPr lang="es-ES" sz="5400" b="1" dirty="0">
                <a:ln w="13462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roadway" panose="04040905080002020502" pitchFamily="82" charset="0"/>
              </a:rPr>
              <a:t>PFC III SEMESTRE</a:t>
            </a:r>
          </a:p>
          <a:p>
            <a:pPr algn="ctr"/>
            <a:r>
              <a:rPr lang="es-ES" sz="5400" b="1" cap="none" spc="0" dirty="0">
                <a:ln w="13462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roadway" panose="04040905080002020502" pitchFamily="82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64687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1E0615B-CB83-4CB0-92D6-89D252751590}"/>
              </a:ext>
            </a:extLst>
          </p:cNvPr>
          <p:cNvSpPr/>
          <p:nvPr/>
        </p:nvSpPr>
        <p:spPr>
          <a:xfrm>
            <a:off x="2280853" y="661457"/>
            <a:ext cx="76302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¿Qué es una tuerca</a:t>
            </a:r>
            <a:r>
              <a:rPr lang="es-E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?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roadway" panose="04040905080002020502" pitchFamily="8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9957366-8C13-41D2-B056-197E2CE16754}"/>
              </a:ext>
            </a:extLst>
          </p:cNvPr>
          <p:cNvSpPr txBox="1"/>
          <p:nvPr/>
        </p:nvSpPr>
        <p:spPr>
          <a:xfrm>
            <a:off x="2095323" y="1729409"/>
            <a:ext cx="4929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dirty="0"/>
              <a:t>Es una pieza mecánica con un orificio central, el cual presenta una rosca, que se utiliza para acoplar a un tornillo en forma fija o deslizante. </a:t>
            </a:r>
          </a:p>
          <a:p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6B83C88-F49C-4306-9DFB-35A371A9E890}"/>
              </a:ext>
            </a:extLst>
          </p:cNvPr>
          <p:cNvSpPr txBox="1"/>
          <p:nvPr/>
        </p:nvSpPr>
        <p:spPr>
          <a:xfrm flipH="1">
            <a:off x="3167268" y="3206737"/>
            <a:ext cx="54341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dirty="0"/>
              <a:t>La tuerca permite sujetar y fijar uniones de elementos desmontables. En ocasiones puede agregarse una arandela para que la unión cierre mejor y quede fija. Las tuercas se fabrican en grandes producciones con máquinas y procesos automatizados.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770234-BEB3-41D5-AE9F-8EDFA522F35C}"/>
              </a:ext>
            </a:extLst>
          </p:cNvPr>
          <p:cNvSpPr txBox="1"/>
          <p:nvPr/>
        </p:nvSpPr>
        <p:spPr>
          <a:xfrm>
            <a:off x="1497495" y="5128591"/>
            <a:ext cx="52486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/>
              <a:t>La tuerca siempre debe tener las mismas características geométricas del tornillo con el que se acopla.</a:t>
            </a:r>
          </a:p>
        </p:txBody>
      </p:sp>
      <p:pic>
        <p:nvPicPr>
          <p:cNvPr id="1026" name="Picture 2" descr="Resultado de imagen para Â¿QuÃ© es una tuerca y un tornillo?">
            <a:extLst>
              <a:ext uri="{FF2B5EF4-FFF2-40B4-BE49-F238E27FC236}">
                <a16:creationId xmlns:a16="http://schemas.microsoft.com/office/drawing/2014/main" id="{BF105099-ABC3-4186-BFC8-EE4ADB883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93" y="1633420"/>
            <a:ext cx="2129045" cy="1795580"/>
          </a:xfrm>
          <a:prstGeom prst="rect">
            <a:avLst/>
          </a:prstGeom>
          <a:ln>
            <a:solidFill>
              <a:schemeClr val="accent1"/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tuerca con arandela">
            <a:extLst>
              <a:ext uri="{FF2B5EF4-FFF2-40B4-BE49-F238E27FC236}">
                <a16:creationId xmlns:a16="http://schemas.microsoft.com/office/drawing/2014/main" id="{327969E6-E311-4B79-8D9F-8610D6BAA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115" y="4961063"/>
            <a:ext cx="1682198" cy="1682198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tuerca con arandela">
            <a:extLst>
              <a:ext uri="{FF2B5EF4-FFF2-40B4-BE49-F238E27FC236}">
                <a16:creationId xmlns:a16="http://schemas.microsoft.com/office/drawing/2014/main" id="{7E88A018-D14D-4668-9028-3FD9C91791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31" b="13337"/>
          <a:stretch/>
        </p:blipFill>
        <p:spPr bwMode="auto">
          <a:xfrm>
            <a:off x="634235" y="3161939"/>
            <a:ext cx="2253178" cy="1722131"/>
          </a:xfrm>
          <a:prstGeom prst="rect">
            <a:avLst/>
          </a:prstGeom>
          <a:ln w="190500" cap="sq">
            <a:solidFill>
              <a:schemeClr val="accent1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83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AD6041F6-64D3-4091-9280-3B0D44BDFC1C}"/>
              </a:ext>
            </a:extLst>
          </p:cNvPr>
          <p:cNvSpPr/>
          <p:nvPr/>
        </p:nvSpPr>
        <p:spPr>
          <a:xfrm>
            <a:off x="2433291" y="340997"/>
            <a:ext cx="724480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CARACTERISTICAS </a:t>
            </a:r>
          </a:p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DE LA TUERCA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6D5680-21B1-41B9-802A-DDE011413880}"/>
              </a:ext>
            </a:extLst>
          </p:cNvPr>
          <p:cNvSpPr txBox="1"/>
          <p:nvPr/>
        </p:nvSpPr>
        <p:spPr>
          <a:xfrm>
            <a:off x="1759615" y="2826232"/>
            <a:ext cx="46912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b="1" dirty="0"/>
              <a:t>El número de caras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b="1" dirty="0"/>
              <a:t>El grosor</a:t>
            </a:r>
            <a:r>
              <a:rPr lang="es-CO" dirty="0"/>
              <a:t> de la tuerca.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b="1" dirty="0"/>
              <a:t>El diámetro</a:t>
            </a:r>
            <a:r>
              <a:rPr lang="es-CO" dirty="0"/>
              <a:t> del tornillo que encaja en ella.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b="1" dirty="0"/>
              <a:t>El tipo de rosca.</a:t>
            </a:r>
            <a:endParaRPr lang="es-CO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2F3C4C6-3E81-4035-B4F8-45D981C878E1}"/>
              </a:ext>
            </a:extLst>
          </p:cNvPr>
          <p:cNvSpPr txBox="1"/>
          <p:nvPr/>
        </p:nvSpPr>
        <p:spPr>
          <a:xfrm>
            <a:off x="10083168" y="2752298"/>
            <a:ext cx="1850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Hexagonal</a:t>
            </a: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04383815-64CA-4796-B402-83C9C8573504}"/>
              </a:ext>
            </a:extLst>
          </p:cNvPr>
          <p:cNvGrpSpPr/>
          <p:nvPr/>
        </p:nvGrpSpPr>
        <p:grpSpPr>
          <a:xfrm>
            <a:off x="5766979" y="2130745"/>
            <a:ext cx="5919976" cy="3810122"/>
            <a:chOff x="5766979" y="2130745"/>
            <a:chExt cx="5919976" cy="3810122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C757E7F7-7DF5-471F-B12B-58474DD3D811}"/>
                </a:ext>
              </a:extLst>
            </p:cNvPr>
            <p:cNvGrpSpPr/>
            <p:nvPr/>
          </p:nvGrpSpPr>
          <p:grpSpPr>
            <a:xfrm>
              <a:off x="7335493" y="2398643"/>
              <a:ext cx="3005032" cy="3102047"/>
              <a:chOff x="3725104" y="2999752"/>
              <a:chExt cx="2382909" cy="2382910"/>
            </a:xfrm>
          </p:grpSpPr>
          <p:pic>
            <p:nvPicPr>
              <p:cNvPr id="2052" name="Picture 4" descr="Resultado de imagen para TUERCA HEXAGonal">
                <a:extLst>
                  <a:ext uri="{FF2B5EF4-FFF2-40B4-BE49-F238E27FC236}">
                    <a16:creationId xmlns:a16="http://schemas.microsoft.com/office/drawing/2014/main" id="{8835276E-56A8-407C-956B-88301783A0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16558" y="4191207"/>
                <a:ext cx="1191455" cy="119145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54" name="Picture 6" descr="Resultado de imagen para TUERCA CUADRADA">
                <a:extLst>
                  <a:ext uri="{FF2B5EF4-FFF2-40B4-BE49-F238E27FC236}">
                    <a16:creationId xmlns:a16="http://schemas.microsoft.com/office/drawing/2014/main" id="{EDA9C2EA-7C6F-4264-8C28-532FBA6EF9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25104" y="4191208"/>
                <a:ext cx="1191454" cy="119145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56" name="Picture 8" descr="Resultado de imagen para tuerca palomilla">
                <a:extLst>
                  <a:ext uri="{FF2B5EF4-FFF2-40B4-BE49-F238E27FC236}">
                    <a16:creationId xmlns:a16="http://schemas.microsoft.com/office/drawing/2014/main" id="{AC24E35B-157C-43D5-BD03-A29394F390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0831" y="2999752"/>
                <a:ext cx="1191454" cy="119145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8" name="Conector recto de flecha 7">
              <a:extLst>
                <a:ext uri="{FF2B5EF4-FFF2-40B4-BE49-F238E27FC236}">
                  <a16:creationId xmlns:a16="http://schemas.microsoft.com/office/drawing/2014/main" id="{656B9276-39BB-4D9E-84F9-E49B8F4A1C0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75869" y="2570922"/>
              <a:ext cx="712783" cy="37944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134EAFD6-4892-4653-8B5A-08587573ADCA}"/>
                </a:ext>
              </a:extLst>
            </p:cNvPr>
            <p:cNvCxnSpPr/>
            <p:nvPr/>
          </p:nvCxnSpPr>
          <p:spPr>
            <a:xfrm flipV="1">
              <a:off x="9802672" y="3200111"/>
              <a:ext cx="649356" cy="110344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de flecha 12">
              <a:extLst>
                <a:ext uri="{FF2B5EF4-FFF2-40B4-BE49-F238E27FC236}">
                  <a16:creationId xmlns:a16="http://schemas.microsoft.com/office/drawing/2014/main" id="{00AECDC8-9B0A-4534-A99F-BA1C55C24F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92348" y="4874473"/>
              <a:ext cx="830320" cy="626217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F972674A-05D3-4621-A704-D42823E258C7}"/>
                </a:ext>
              </a:extLst>
            </p:cNvPr>
            <p:cNvSpPr txBox="1"/>
            <p:nvPr/>
          </p:nvSpPr>
          <p:spPr>
            <a:xfrm>
              <a:off x="9836217" y="2804822"/>
              <a:ext cx="18507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CO" dirty="0"/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42D5AD4A-E8D7-452D-B440-3A9280622787}"/>
                </a:ext>
              </a:extLst>
            </p:cNvPr>
            <p:cNvSpPr txBox="1"/>
            <p:nvPr/>
          </p:nvSpPr>
          <p:spPr>
            <a:xfrm>
              <a:off x="5766979" y="5571535"/>
              <a:ext cx="18507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/>
                <a:t>Cuadrada</a:t>
              </a:r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92F473AA-EE3F-4B6A-AE7B-CD6E560D8303}"/>
                </a:ext>
              </a:extLst>
            </p:cNvPr>
            <p:cNvSpPr txBox="1"/>
            <p:nvPr/>
          </p:nvSpPr>
          <p:spPr>
            <a:xfrm>
              <a:off x="6450884" y="2130745"/>
              <a:ext cx="18507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/>
                <a:t>Mariposa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941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919309F-DC2A-4EBF-8CAC-1B9D8CA006AC}"/>
              </a:ext>
            </a:extLst>
          </p:cNvPr>
          <p:cNvSpPr/>
          <p:nvPr/>
        </p:nvSpPr>
        <p:spPr>
          <a:xfrm>
            <a:off x="2255272" y="634927"/>
            <a:ext cx="76814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¿Qué es un tornillo?</a:t>
            </a:r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4A2DF93-8FA6-4BE5-939A-628AA4994080}"/>
              </a:ext>
            </a:extLst>
          </p:cNvPr>
          <p:cNvSpPr txBox="1"/>
          <p:nvPr/>
        </p:nvSpPr>
        <p:spPr>
          <a:xfrm>
            <a:off x="2120349" y="2551837"/>
            <a:ext cx="59104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/>
              <a:t>Un </a:t>
            </a:r>
            <a:r>
              <a:rPr lang="es-CO" sz="2000" b="1" dirty="0"/>
              <a:t>tornillo</a:t>
            </a:r>
            <a:r>
              <a:rPr lang="es-CO" sz="2000" dirty="0"/>
              <a:t> es un dispositivo que se utiliza para la </a:t>
            </a:r>
            <a:r>
              <a:rPr lang="es-CO" sz="2000" b="1" dirty="0"/>
              <a:t>sujeción</a:t>
            </a:r>
            <a:r>
              <a:rPr lang="es-CO" sz="2000" dirty="0"/>
              <a:t> de un objeto. Cuenta con un cuerpo (caña) alargado y enroscado que se introduce en la superficie y con una cabeza que dispone de ranuras para que pueda emplearse una herramienta y así realizar la fuerza correspondiente para su fijación.</a:t>
            </a:r>
          </a:p>
        </p:txBody>
      </p:sp>
      <p:pic>
        <p:nvPicPr>
          <p:cNvPr id="3074" name="Picture 2" descr="Resultado de imagen para imagenes de tornillos">
            <a:extLst>
              <a:ext uri="{FF2B5EF4-FFF2-40B4-BE49-F238E27FC236}">
                <a16:creationId xmlns:a16="http://schemas.microsoft.com/office/drawing/2014/main" id="{BC0D625C-3877-4778-A2B9-DB331581F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732" y="3150704"/>
            <a:ext cx="2896842" cy="28968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30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1F978F2-AD19-4B4A-8112-E14FB5140C4E}"/>
              </a:ext>
            </a:extLst>
          </p:cNvPr>
          <p:cNvSpPr/>
          <p:nvPr/>
        </p:nvSpPr>
        <p:spPr>
          <a:xfrm>
            <a:off x="2433291" y="340997"/>
            <a:ext cx="724480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CARACTERISTICAS </a:t>
            </a:r>
          </a:p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DEL TORNILLO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C7D2687-B642-4C52-8343-4CD6CF5D1727}"/>
              </a:ext>
            </a:extLst>
          </p:cNvPr>
          <p:cNvSpPr txBox="1"/>
          <p:nvPr/>
        </p:nvSpPr>
        <p:spPr>
          <a:xfrm>
            <a:off x="1510748" y="2756452"/>
            <a:ext cx="5049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/>
              <a:t>Los tornillos más comunes se fabrican con </a:t>
            </a:r>
            <a:r>
              <a:rPr lang="es-CO" b="1" dirty="0"/>
              <a:t>metal</a:t>
            </a:r>
            <a:r>
              <a:rPr lang="es-CO" dirty="0"/>
              <a:t> por su resistencia.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6079585-8725-4DAA-A56A-20733F1F3A14}"/>
              </a:ext>
            </a:extLst>
          </p:cNvPr>
          <p:cNvSpPr txBox="1"/>
          <p:nvPr/>
        </p:nvSpPr>
        <p:spPr>
          <a:xfrm>
            <a:off x="5009322" y="4452912"/>
            <a:ext cx="50490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/>
              <a:t>Las cabezas de los tornillos también varían, y por eso existen </a:t>
            </a:r>
            <a:r>
              <a:rPr lang="es-CO" b="1" dirty="0"/>
              <a:t>tornillos de cabeza oval</a:t>
            </a:r>
            <a:r>
              <a:rPr lang="es-CO" dirty="0"/>
              <a:t>, de </a:t>
            </a:r>
            <a:r>
              <a:rPr lang="es-CO" b="1" dirty="0"/>
              <a:t>cabeza plana</a:t>
            </a:r>
            <a:r>
              <a:rPr lang="es-CO" dirty="0"/>
              <a:t>, tipo </a:t>
            </a:r>
            <a:r>
              <a:rPr lang="es-CO" b="1" dirty="0"/>
              <a:t>Phillips</a:t>
            </a:r>
            <a:r>
              <a:rPr lang="es-CO" dirty="0"/>
              <a:t> (con ranuras en cruz) y otros.</a:t>
            </a:r>
          </a:p>
          <a:p>
            <a:endParaRPr lang="es-CO" dirty="0"/>
          </a:p>
        </p:txBody>
      </p:sp>
      <p:pic>
        <p:nvPicPr>
          <p:cNvPr id="4098" name="Picture 2" descr="Resultado de imagen para imagenes de tornillos">
            <a:extLst>
              <a:ext uri="{FF2B5EF4-FFF2-40B4-BE49-F238E27FC236}">
                <a16:creationId xmlns:a16="http://schemas.microsoft.com/office/drawing/2014/main" id="{5028FC5C-9D2A-4E26-A7B6-B3A78716C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139" y="2140192"/>
            <a:ext cx="2080591" cy="2080591"/>
          </a:xfrm>
          <a:prstGeom prst="ellipse">
            <a:avLst/>
          </a:prstGeom>
          <a:ln w="63500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3F6E492F-F9E2-41B8-AF66-0BC35682E710}"/>
              </a:ext>
            </a:extLst>
          </p:cNvPr>
          <p:cNvGrpSpPr/>
          <p:nvPr/>
        </p:nvGrpSpPr>
        <p:grpSpPr>
          <a:xfrm>
            <a:off x="1289463" y="3880998"/>
            <a:ext cx="2394641" cy="2319663"/>
            <a:chOff x="1289463" y="3880998"/>
            <a:chExt cx="2394641" cy="2319663"/>
          </a:xfrm>
        </p:grpSpPr>
        <p:pic>
          <p:nvPicPr>
            <p:cNvPr id="4100" name="Picture 4" descr="Resultado de imagen para imagenes de tornillos con cabeza oval">
              <a:extLst>
                <a:ext uri="{FF2B5EF4-FFF2-40B4-BE49-F238E27FC236}">
                  <a16:creationId xmlns:a16="http://schemas.microsoft.com/office/drawing/2014/main" id="{469770F5-2D16-476D-A4BB-88A533395C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9463" y="3880998"/>
              <a:ext cx="1143828" cy="114382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2" name="Picture 6" descr="Resultado de imagen para imagenes de tornillos con cabeza plana">
              <a:extLst>
                <a:ext uri="{FF2B5EF4-FFF2-40B4-BE49-F238E27FC236}">
                  <a16:creationId xmlns:a16="http://schemas.microsoft.com/office/drawing/2014/main" id="{818CBBFA-7A90-48E5-BB22-54BDB67DD3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3291" y="3880999"/>
              <a:ext cx="1250813" cy="114382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4" name="Picture 8" descr="Resultado de imagen para imagenes de tornillos con cabeza Phillips">
              <a:extLst>
                <a:ext uri="{FF2B5EF4-FFF2-40B4-BE49-F238E27FC236}">
                  <a16:creationId xmlns:a16="http://schemas.microsoft.com/office/drawing/2014/main" id="{511DBE0B-1F57-48F5-9C69-F925C2A070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1376" y="5024826"/>
              <a:ext cx="1143829" cy="117583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1515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1AAF97A-F37E-4C95-8BA8-D4C90A84470C}"/>
              </a:ext>
            </a:extLst>
          </p:cNvPr>
          <p:cNvSpPr/>
          <p:nvPr/>
        </p:nvSpPr>
        <p:spPr>
          <a:xfrm>
            <a:off x="3277305" y="340997"/>
            <a:ext cx="55567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TIPOS DE </a:t>
            </a:r>
            <a:r>
              <a:rPr lang="es-ES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TORNILLO</a:t>
            </a:r>
          </a:p>
        </p:txBody>
      </p:sp>
      <p:pic>
        <p:nvPicPr>
          <p:cNvPr id="5122" name="Picture 2" descr="Resultado de imagen para tipos de tornillo">
            <a:extLst>
              <a:ext uri="{FF2B5EF4-FFF2-40B4-BE49-F238E27FC236}">
                <a16:creationId xmlns:a16="http://schemas.microsoft.com/office/drawing/2014/main" id="{B423DFF8-DC9B-45D1-A9FD-DFB154BC7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297" y="1444896"/>
            <a:ext cx="7052180" cy="5072107"/>
          </a:xfrm>
          <a:prstGeom prst="rect">
            <a:avLst/>
          </a:prstGeom>
          <a:ln w="228600" cap="sq" cmpd="thickThin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6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8A93C19-29EA-41AB-8EA6-D34C03F99D80}"/>
              </a:ext>
            </a:extLst>
          </p:cNvPr>
          <p:cNvSpPr/>
          <p:nvPr/>
        </p:nvSpPr>
        <p:spPr>
          <a:xfrm>
            <a:off x="2475582" y="340997"/>
            <a:ext cx="7160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¿CÓMO FUNCIONA?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roadway" panose="04040905080002020502" pitchFamily="8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058944C-829A-4EF0-99E8-DE4733A6C3E3}"/>
              </a:ext>
            </a:extLst>
          </p:cNvPr>
          <p:cNvSpPr txBox="1"/>
          <p:nvPr/>
        </p:nvSpPr>
        <p:spPr>
          <a:xfrm>
            <a:off x="1209368" y="1991032"/>
            <a:ext cx="488663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Su funcionamiento se basa en que si se mantiene fija la tuerca, el movimiento giratorio del tornillo produce el desplazamiento longitudinal del tornillo y viceversa.</a:t>
            </a:r>
          </a:p>
          <a:p>
            <a:pPr algn="ctr"/>
            <a:br>
              <a:rPr lang="es-CO" b="1" dirty="0"/>
            </a:br>
            <a:r>
              <a:rPr lang="es-CO" b="1" dirty="0"/>
              <a:t>Mediante este sistema se  consigue convertir el movimiento circular del tornillo en movimiento rectilíneo de la tuerca.</a:t>
            </a:r>
          </a:p>
          <a:p>
            <a:pPr algn="ctr"/>
            <a:r>
              <a:rPr lang="es-CO" b="1" dirty="0"/>
              <a:t>El movimiento circular no tiene por qué ser suministrado por un motor, sino que se puede producir manualmente mediante una manivela como sucede en el tornillo de banco, o en la tajadera del cauce de un riego o en un gato a manivela.</a:t>
            </a:r>
          </a:p>
          <a:p>
            <a:endParaRPr lang="es-CO" dirty="0"/>
          </a:p>
        </p:txBody>
      </p:sp>
      <p:pic>
        <p:nvPicPr>
          <p:cNvPr id="6146" name="Picture 2" descr="Imagen 3d del sistema tornillo-tuerca.">
            <a:extLst>
              <a:ext uri="{FF2B5EF4-FFF2-40B4-BE49-F238E27FC236}">
                <a16:creationId xmlns:a16="http://schemas.microsoft.com/office/drawing/2014/main" id="{CA627187-E157-4129-B6A5-54A218806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708" y="1991032"/>
            <a:ext cx="4632293" cy="3348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86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61C9DD4-1317-4DC3-A3B0-1A265E1D2FE1}"/>
              </a:ext>
            </a:extLst>
          </p:cNvPr>
          <p:cNvSpPr/>
          <p:nvPr/>
        </p:nvSpPr>
        <p:spPr>
          <a:xfrm>
            <a:off x="2497033" y="1948571"/>
            <a:ext cx="719793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1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roadway" panose="04040905080002020502" pitchFamily="82" charset="0"/>
              </a:rPr>
              <a:t>GRACIAS</a:t>
            </a:r>
            <a:endParaRPr lang="es-ES" sz="115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roadway" panose="040409050800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55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144</Words>
  <Application>Microsoft Office PowerPoint</Application>
  <PresentationFormat>Panorámica</PresentationFormat>
  <Paragraphs>30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Broadway</vt:lpstr>
      <vt:lpstr>Calibri</vt:lpstr>
      <vt:lpstr>Trebuchet MS</vt:lpstr>
      <vt:lpstr>Wingdings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franco</dc:creator>
  <cp:lastModifiedBy>diana franco</cp:lastModifiedBy>
  <cp:revision>9</cp:revision>
  <dcterms:created xsi:type="dcterms:W3CDTF">2019-02-13T21:27:12Z</dcterms:created>
  <dcterms:modified xsi:type="dcterms:W3CDTF">2019-02-13T22:41:57Z</dcterms:modified>
</cp:coreProperties>
</file>