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9" r:id="rId1"/>
  </p:sldMasterIdLst>
  <p:sldIdLst>
    <p:sldId id="256" r:id="rId2"/>
    <p:sldId id="261" r:id="rId3"/>
    <p:sldId id="257"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60"/>
  </p:normalViewPr>
  <p:slideViewPr>
    <p:cSldViewPr snapToGrid="0">
      <p:cViewPr varScale="1">
        <p:scale>
          <a:sx n="48" d="100"/>
          <a:sy n="48" d="100"/>
        </p:scale>
        <p:origin x="72" y="5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2/13/2019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19286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48335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87670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4374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864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09424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41481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69180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9525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8563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0733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511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03257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1852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53649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13145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22472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2/13/2019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722463538"/>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552B2-45C9-49D7-A265-A6509BA77CC9}"/>
              </a:ext>
            </a:extLst>
          </p:cNvPr>
          <p:cNvSpPr>
            <a:spLocks noGrp="1"/>
          </p:cNvSpPr>
          <p:nvPr>
            <p:ph type="ctrTitle"/>
          </p:nvPr>
        </p:nvSpPr>
        <p:spPr>
          <a:xfrm>
            <a:off x="1826107" y="0"/>
            <a:ext cx="8539785" cy="1909763"/>
          </a:xfrm>
        </p:spPr>
        <p:txBody>
          <a:bodyPr>
            <a:normAutofit fontScale="90000"/>
          </a:bodyPr>
          <a:lstStyle/>
          <a:p>
            <a:pPr algn="ctr"/>
            <a:r>
              <a:rPr lang="es-CO" dirty="0">
                <a:latin typeface="Cooper Black" panose="0208090404030B020404" pitchFamily="18" charset="0"/>
              </a:rPr>
              <a:t>DIDÁCTICA DE TECNOLOGÍA E INFORMATICA </a:t>
            </a:r>
          </a:p>
        </p:txBody>
      </p:sp>
      <p:sp>
        <p:nvSpPr>
          <p:cNvPr id="3" name="Subtítulo 2">
            <a:extLst>
              <a:ext uri="{FF2B5EF4-FFF2-40B4-BE49-F238E27FC236}">
                <a16:creationId xmlns:a16="http://schemas.microsoft.com/office/drawing/2014/main" id="{840B8C59-82FC-4D2A-89A9-6400042556B4}"/>
              </a:ext>
            </a:extLst>
          </p:cNvPr>
          <p:cNvSpPr>
            <a:spLocks noGrp="1"/>
          </p:cNvSpPr>
          <p:nvPr>
            <p:ph type="subTitle" idx="1"/>
          </p:nvPr>
        </p:nvSpPr>
        <p:spPr>
          <a:xfrm>
            <a:off x="1826107" y="2601118"/>
            <a:ext cx="8791575" cy="4051473"/>
          </a:xfrm>
        </p:spPr>
        <p:txBody>
          <a:bodyPr>
            <a:normAutofit fontScale="70000" lnSpcReduction="20000"/>
          </a:bodyPr>
          <a:lstStyle/>
          <a:p>
            <a:pPr algn="ctr"/>
            <a:r>
              <a:rPr lang="es-CO" sz="4000" dirty="0">
                <a:solidFill>
                  <a:schemeClr val="tx1"/>
                </a:solidFill>
                <a:latin typeface="Modern No. 20" panose="02070704070505020303" pitchFamily="18" charset="0"/>
              </a:rPr>
              <a:t>LEIDY JOHANA PEÑA CAMARGO</a:t>
            </a:r>
          </a:p>
          <a:p>
            <a:pPr algn="ctr"/>
            <a:r>
              <a:rPr lang="es-CO" sz="4000" dirty="0">
                <a:solidFill>
                  <a:schemeClr val="tx1"/>
                </a:solidFill>
                <a:latin typeface="Modern No. 20" panose="02070704070505020303" pitchFamily="18" charset="0"/>
              </a:rPr>
              <a:t>III SEMESTRE </a:t>
            </a:r>
          </a:p>
          <a:p>
            <a:pPr algn="ctr"/>
            <a:r>
              <a:rPr lang="es-CO" sz="4000" dirty="0">
                <a:solidFill>
                  <a:schemeClr val="tx1"/>
                </a:solidFill>
                <a:latin typeface="Modern No. 20" panose="02070704070505020303" pitchFamily="18" charset="0"/>
              </a:rPr>
              <a:t>PFC</a:t>
            </a:r>
          </a:p>
          <a:p>
            <a:pPr algn="ctr"/>
            <a:r>
              <a:rPr lang="es-CO" sz="4000" dirty="0">
                <a:solidFill>
                  <a:schemeClr val="tx1"/>
                </a:solidFill>
                <a:latin typeface="Modern No. 20" panose="02070704070505020303" pitchFamily="18" charset="0"/>
              </a:rPr>
              <a:t>2019</a:t>
            </a:r>
          </a:p>
          <a:p>
            <a:pPr algn="ctr"/>
            <a:r>
              <a:rPr lang="es-CO" sz="4000" dirty="0">
                <a:solidFill>
                  <a:schemeClr val="tx1"/>
                </a:solidFill>
                <a:latin typeface="Modern No. 20" panose="02070704070505020303" pitchFamily="18" charset="0"/>
              </a:rPr>
              <a:t>ESCUELA NORMAL SUPERIOR </a:t>
            </a:r>
          </a:p>
          <a:p>
            <a:pPr algn="ctr"/>
            <a:r>
              <a:rPr lang="es-CO" sz="4000" dirty="0">
                <a:solidFill>
                  <a:schemeClr val="tx1"/>
                </a:solidFill>
                <a:latin typeface="Modern No. 20" panose="02070704070505020303" pitchFamily="18" charset="0"/>
              </a:rPr>
              <a:t>VILLAHERMOSA </a:t>
            </a:r>
          </a:p>
          <a:p>
            <a:pPr algn="ctr"/>
            <a:r>
              <a:rPr lang="es-CO" sz="4000" dirty="0">
                <a:solidFill>
                  <a:schemeClr val="tx1"/>
                </a:solidFill>
                <a:latin typeface="Modern No. 20" panose="02070704070505020303" pitchFamily="18" charset="0"/>
              </a:rPr>
              <a:t>TOL</a:t>
            </a:r>
          </a:p>
        </p:txBody>
      </p:sp>
    </p:spTree>
    <p:extLst>
      <p:ext uri="{BB962C8B-B14F-4D97-AF65-F5344CB8AC3E}">
        <p14:creationId xmlns:p14="http://schemas.microsoft.com/office/powerpoint/2010/main" val="97429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6DC431-5B1F-4EC6-BE78-A2495AE89720}"/>
              </a:ext>
            </a:extLst>
          </p:cNvPr>
          <p:cNvSpPr>
            <a:spLocks noGrp="1"/>
          </p:cNvSpPr>
          <p:nvPr>
            <p:ph type="title"/>
          </p:nvPr>
        </p:nvSpPr>
        <p:spPr>
          <a:xfrm>
            <a:off x="1141413" y="618518"/>
            <a:ext cx="9905998" cy="1111808"/>
          </a:xfrm>
        </p:spPr>
        <p:txBody>
          <a:bodyPr/>
          <a:lstStyle/>
          <a:p>
            <a:pPr algn="ctr"/>
            <a:r>
              <a:rPr lang="es-CO" dirty="0">
                <a:latin typeface="Cooper Black" panose="0208090404030B020404" pitchFamily="18" charset="0"/>
              </a:rPr>
              <a:t>Biela – manivela </a:t>
            </a:r>
          </a:p>
        </p:txBody>
      </p:sp>
      <p:sp>
        <p:nvSpPr>
          <p:cNvPr id="3" name="Marcador de contenido 2">
            <a:extLst>
              <a:ext uri="{FF2B5EF4-FFF2-40B4-BE49-F238E27FC236}">
                <a16:creationId xmlns:a16="http://schemas.microsoft.com/office/drawing/2014/main" id="{DF6F6051-F306-4E88-BD3E-6151F85784BD}"/>
              </a:ext>
            </a:extLst>
          </p:cNvPr>
          <p:cNvSpPr>
            <a:spLocks noGrp="1"/>
          </p:cNvSpPr>
          <p:nvPr>
            <p:ph idx="1"/>
          </p:nvPr>
        </p:nvSpPr>
        <p:spPr>
          <a:xfrm>
            <a:off x="1141412" y="1603717"/>
            <a:ext cx="9905999" cy="4187484"/>
          </a:xfrm>
        </p:spPr>
        <p:txBody>
          <a:bodyPr/>
          <a:lstStyle/>
          <a:p>
            <a:pPr marL="0" indent="0" algn="just">
              <a:buNone/>
            </a:pPr>
            <a:r>
              <a:rPr lang="es-CO" dirty="0">
                <a:latin typeface="Cooper Black" panose="0208090404030B020404" pitchFamily="18" charset="0"/>
              </a:rPr>
              <a:t>El sistema biela-manivela está constituido por un elemento giratorio denominado manivela, conectado a una barra rígida llamada biela, de modo que cuando gira la manivela, la biela está forzada a avanzar y retroceder sucesivamente. Este mecanismo transforma el movimiento circular en movimiento rectilíneo alternativo.</a:t>
            </a:r>
          </a:p>
        </p:txBody>
      </p:sp>
      <p:pic>
        <p:nvPicPr>
          <p:cNvPr id="1026" name="Picture 2" descr="Resultado de imagen para el funcionamiento de biela manivela">
            <a:extLst>
              <a:ext uri="{FF2B5EF4-FFF2-40B4-BE49-F238E27FC236}">
                <a16:creationId xmlns:a16="http://schemas.microsoft.com/office/drawing/2014/main" id="{A0D927BD-3C0B-48EA-91EC-76F1B44B9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086" y="4567091"/>
            <a:ext cx="672465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313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006C8B-32E5-4271-91DE-38556A53D80F}"/>
              </a:ext>
            </a:extLst>
          </p:cNvPr>
          <p:cNvSpPr>
            <a:spLocks noGrp="1"/>
          </p:cNvSpPr>
          <p:nvPr>
            <p:ph type="title"/>
          </p:nvPr>
        </p:nvSpPr>
        <p:spPr>
          <a:xfrm>
            <a:off x="1143001" y="313718"/>
            <a:ext cx="9905998" cy="1170525"/>
          </a:xfrm>
        </p:spPr>
        <p:txBody>
          <a:bodyPr/>
          <a:lstStyle/>
          <a:p>
            <a:r>
              <a:rPr lang="es-CO" dirty="0">
                <a:latin typeface="Cooper Black" panose="0208090404030B020404" pitchFamily="18" charset="0"/>
              </a:rPr>
              <a:t>MECANISMO MANIVELA – BIELA </a:t>
            </a:r>
          </a:p>
        </p:txBody>
      </p:sp>
      <p:sp>
        <p:nvSpPr>
          <p:cNvPr id="3" name="Marcador de contenido 2">
            <a:extLst>
              <a:ext uri="{FF2B5EF4-FFF2-40B4-BE49-F238E27FC236}">
                <a16:creationId xmlns:a16="http://schemas.microsoft.com/office/drawing/2014/main" id="{F562DEFD-E4AB-4253-A4AA-01172A515424}"/>
              </a:ext>
            </a:extLst>
          </p:cNvPr>
          <p:cNvSpPr>
            <a:spLocks noGrp="1"/>
          </p:cNvSpPr>
          <p:nvPr>
            <p:ph idx="1"/>
          </p:nvPr>
        </p:nvSpPr>
        <p:spPr>
          <a:xfrm>
            <a:off x="1493320" y="1484243"/>
            <a:ext cx="8595759" cy="3064635"/>
          </a:xfrm>
        </p:spPr>
        <p:txBody>
          <a:bodyPr>
            <a:normAutofit lnSpcReduction="10000"/>
          </a:bodyPr>
          <a:lstStyle/>
          <a:p>
            <a:pPr marL="0" indent="0" algn="ctr">
              <a:buNone/>
            </a:pPr>
            <a:r>
              <a:rPr lang="es-CO" dirty="0">
                <a:latin typeface="Cooper Black" panose="0208090404030B020404" pitchFamily="18" charset="0"/>
              </a:rPr>
              <a:t>BIELA</a:t>
            </a:r>
          </a:p>
          <a:p>
            <a:pPr marL="0" indent="0" algn="just">
              <a:buNone/>
            </a:pPr>
            <a:r>
              <a:rPr lang="es-CO" dirty="0">
                <a:latin typeface="Cooper Black" panose="0208090404030B020404" pitchFamily="18" charset="0"/>
              </a:rPr>
              <a:t>Es un elemento rígido y alargado que permite la unión articulada entre la manivela y el embolo. Esta formada por la cabeza, la caña o cuerpo y el pie. La forma y la sección de la biela pueden ser muy variadas, pero debe poder resistir los esfuerzos de trabajo, por eso es hecha de acero especiales o aleaciones de aluminio. </a:t>
            </a:r>
          </a:p>
        </p:txBody>
      </p:sp>
      <p:pic>
        <p:nvPicPr>
          <p:cNvPr id="8" name="Imagen 7">
            <a:extLst>
              <a:ext uri="{FF2B5EF4-FFF2-40B4-BE49-F238E27FC236}">
                <a16:creationId xmlns:a16="http://schemas.microsoft.com/office/drawing/2014/main" id="{B1ED4018-3D3D-45C3-A1F2-E2856F114CC6}"/>
              </a:ext>
            </a:extLst>
          </p:cNvPr>
          <p:cNvPicPr>
            <a:picLocks noChangeAspect="1"/>
          </p:cNvPicPr>
          <p:nvPr/>
        </p:nvPicPr>
        <p:blipFill rotWithShape="1">
          <a:blip r:embed="rId2"/>
          <a:srcRect l="36957" t="12735" r="36955" b="57878"/>
          <a:stretch/>
        </p:blipFill>
        <p:spPr>
          <a:xfrm>
            <a:off x="4200938" y="4548878"/>
            <a:ext cx="3180522" cy="2014331"/>
          </a:xfrm>
          <a:prstGeom prst="rect">
            <a:avLst/>
          </a:prstGeom>
        </p:spPr>
      </p:pic>
    </p:spTree>
    <p:extLst>
      <p:ext uri="{BB962C8B-B14F-4D97-AF65-F5344CB8AC3E}">
        <p14:creationId xmlns:p14="http://schemas.microsoft.com/office/powerpoint/2010/main" val="2909639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9B8696-7098-464B-9D26-9B9A1793CE1E}"/>
              </a:ext>
            </a:extLst>
          </p:cNvPr>
          <p:cNvSpPr>
            <a:spLocks noGrp="1"/>
          </p:cNvSpPr>
          <p:nvPr>
            <p:ph type="title"/>
          </p:nvPr>
        </p:nvSpPr>
        <p:spPr>
          <a:xfrm>
            <a:off x="1141413" y="179573"/>
            <a:ext cx="9905998" cy="1119140"/>
          </a:xfrm>
        </p:spPr>
        <p:txBody>
          <a:bodyPr/>
          <a:lstStyle/>
          <a:p>
            <a:pPr algn="ctr"/>
            <a:r>
              <a:rPr lang="es-CO" dirty="0">
                <a:latin typeface="Cooper Black" panose="0208090404030B020404" pitchFamily="18" charset="0"/>
              </a:rPr>
              <a:t>manivela</a:t>
            </a:r>
          </a:p>
        </p:txBody>
      </p:sp>
      <p:sp>
        <p:nvSpPr>
          <p:cNvPr id="3" name="Marcador de contenido 2">
            <a:extLst>
              <a:ext uri="{FF2B5EF4-FFF2-40B4-BE49-F238E27FC236}">
                <a16:creationId xmlns:a16="http://schemas.microsoft.com/office/drawing/2014/main" id="{82C5A36C-CEE0-414E-B5F2-22BBBD3EC791}"/>
              </a:ext>
            </a:extLst>
          </p:cNvPr>
          <p:cNvSpPr>
            <a:spLocks noGrp="1"/>
          </p:cNvSpPr>
          <p:nvPr>
            <p:ph idx="1"/>
          </p:nvPr>
        </p:nvSpPr>
        <p:spPr>
          <a:xfrm>
            <a:off x="1141413" y="1298713"/>
            <a:ext cx="9905999" cy="3541714"/>
          </a:xfrm>
        </p:spPr>
        <p:txBody>
          <a:bodyPr/>
          <a:lstStyle/>
          <a:p>
            <a:pPr marL="0" indent="0">
              <a:buNone/>
            </a:pPr>
            <a:r>
              <a:rPr lang="es-CO" dirty="0">
                <a:latin typeface="Cooper Black" panose="0208090404030B020404" pitchFamily="18" charset="0"/>
              </a:rPr>
              <a:t>Es una palanca con un punto al eje de rotación y la otra en la cabeza de la biela. Cuando el biela se mueve alternativamente, adelante y atrás, se consigue hacer girar la manivela gracias al movimiento general de la biela. Y al revés, cuando gira la manivela, se consigue mover alternativamente adelante y atrás la biela y el émbolo </a:t>
            </a:r>
          </a:p>
        </p:txBody>
      </p:sp>
      <p:pic>
        <p:nvPicPr>
          <p:cNvPr id="4" name="Imagen 3">
            <a:extLst>
              <a:ext uri="{FF2B5EF4-FFF2-40B4-BE49-F238E27FC236}">
                <a16:creationId xmlns:a16="http://schemas.microsoft.com/office/drawing/2014/main" id="{EEEE4302-0F0B-41E9-8CC6-CF981D110484}"/>
              </a:ext>
            </a:extLst>
          </p:cNvPr>
          <p:cNvPicPr>
            <a:picLocks noChangeAspect="1"/>
          </p:cNvPicPr>
          <p:nvPr/>
        </p:nvPicPr>
        <p:blipFill rotWithShape="1">
          <a:blip r:embed="rId2"/>
          <a:srcRect l="35544" t="18922" r="54456" b="62518"/>
          <a:stretch/>
        </p:blipFill>
        <p:spPr>
          <a:xfrm>
            <a:off x="4691268" y="4055165"/>
            <a:ext cx="2491409" cy="2599732"/>
          </a:xfrm>
          <a:prstGeom prst="rect">
            <a:avLst/>
          </a:prstGeom>
        </p:spPr>
      </p:pic>
    </p:spTree>
    <p:extLst>
      <p:ext uri="{BB962C8B-B14F-4D97-AF65-F5344CB8AC3E}">
        <p14:creationId xmlns:p14="http://schemas.microsoft.com/office/powerpoint/2010/main" val="1140684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C51727-82C4-4DDB-9A66-BFB2CBB35415}"/>
              </a:ext>
            </a:extLst>
          </p:cNvPr>
          <p:cNvSpPr>
            <a:spLocks noGrp="1"/>
          </p:cNvSpPr>
          <p:nvPr>
            <p:ph type="title"/>
          </p:nvPr>
        </p:nvSpPr>
        <p:spPr>
          <a:xfrm>
            <a:off x="1141413" y="397566"/>
            <a:ext cx="9905998" cy="874644"/>
          </a:xfrm>
        </p:spPr>
        <p:txBody>
          <a:bodyPr/>
          <a:lstStyle/>
          <a:p>
            <a:pPr algn="ctr"/>
            <a:r>
              <a:rPr lang="es-CO" dirty="0">
                <a:latin typeface="Cooper Black" panose="0208090404030B020404" pitchFamily="18" charset="0"/>
              </a:rPr>
              <a:t>Mecanismo manivela - biela</a:t>
            </a:r>
          </a:p>
        </p:txBody>
      </p:sp>
      <p:pic>
        <p:nvPicPr>
          <p:cNvPr id="4" name="Marcador de contenido 3">
            <a:extLst>
              <a:ext uri="{FF2B5EF4-FFF2-40B4-BE49-F238E27FC236}">
                <a16:creationId xmlns:a16="http://schemas.microsoft.com/office/drawing/2014/main" id="{C12387C8-C13F-478D-AC4B-A9914839EBB5}"/>
              </a:ext>
            </a:extLst>
          </p:cNvPr>
          <p:cNvPicPr>
            <a:picLocks noGrp="1" noChangeAspect="1"/>
          </p:cNvPicPr>
          <p:nvPr>
            <p:ph idx="1"/>
          </p:nvPr>
        </p:nvPicPr>
        <p:blipFill rotWithShape="1">
          <a:blip r:embed="rId2"/>
          <a:srcRect l="52491" t="26247" r="40627" b="59079"/>
          <a:stretch/>
        </p:blipFill>
        <p:spPr>
          <a:xfrm>
            <a:off x="609599" y="3982141"/>
            <a:ext cx="2491410" cy="2471668"/>
          </a:xfrm>
          <a:prstGeom prst="rect">
            <a:avLst/>
          </a:prstGeom>
        </p:spPr>
      </p:pic>
      <p:pic>
        <p:nvPicPr>
          <p:cNvPr id="5" name="Imagen 4">
            <a:extLst>
              <a:ext uri="{FF2B5EF4-FFF2-40B4-BE49-F238E27FC236}">
                <a16:creationId xmlns:a16="http://schemas.microsoft.com/office/drawing/2014/main" id="{5B930255-2CF0-4B9A-B743-D6ABCA4103DF}"/>
              </a:ext>
            </a:extLst>
          </p:cNvPr>
          <p:cNvPicPr>
            <a:picLocks noChangeAspect="1"/>
          </p:cNvPicPr>
          <p:nvPr/>
        </p:nvPicPr>
        <p:blipFill rotWithShape="1">
          <a:blip r:embed="rId3"/>
          <a:srcRect l="35109" t="17292" r="37826" b="63740"/>
          <a:stretch/>
        </p:blipFill>
        <p:spPr>
          <a:xfrm>
            <a:off x="5791199" y="1328461"/>
            <a:ext cx="5944974" cy="2342391"/>
          </a:xfrm>
          <a:prstGeom prst="rect">
            <a:avLst/>
          </a:prstGeom>
        </p:spPr>
      </p:pic>
      <p:pic>
        <p:nvPicPr>
          <p:cNvPr id="6" name="Imagen 5">
            <a:extLst>
              <a:ext uri="{FF2B5EF4-FFF2-40B4-BE49-F238E27FC236}">
                <a16:creationId xmlns:a16="http://schemas.microsoft.com/office/drawing/2014/main" id="{EF2A725F-B927-4541-A846-184EDDD0C6B2}"/>
              </a:ext>
            </a:extLst>
          </p:cNvPr>
          <p:cNvPicPr>
            <a:picLocks noChangeAspect="1"/>
          </p:cNvPicPr>
          <p:nvPr/>
        </p:nvPicPr>
        <p:blipFill rotWithShape="1">
          <a:blip r:embed="rId4"/>
          <a:srcRect l="36304" t="15055" r="36413" b="50000"/>
          <a:stretch/>
        </p:blipFill>
        <p:spPr>
          <a:xfrm>
            <a:off x="3154015" y="3982141"/>
            <a:ext cx="2491410" cy="2465043"/>
          </a:xfrm>
          <a:prstGeom prst="rect">
            <a:avLst/>
          </a:prstGeom>
        </p:spPr>
      </p:pic>
      <p:pic>
        <p:nvPicPr>
          <p:cNvPr id="7" name="Imagen 6">
            <a:extLst>
              <a:ext uri="{FF2B5EF4-FFF2-40B4-BE49-F238E27FC236}">
                <a16:creationId xmlns:a16="http://schemas.microsoft.com/office/drawing/2014/main" id="{D7A35105-3B73-4DA6-9798-3D84490C4FA1}"/>
              </a:ext>
            </a:extLst>
          </p:cNvPr>
          <p:cNvPicPr>
            <a:picLocks noChangeAspect="1"/>
          </p:cNvPicPr>
          <p:nvPr/>
        </p:nvPicPr>
        <p:blipFill rotWithShape="1">
          <a:blip r:embed="rId5"/>
          <a:srcRect l="35761" t="12929" r="36848" b="64645"/>
          <a:stretch/>
        </p:blipFill>
        <p:spPr>
          <a:xfrm>
            <a:off x="609598" y="1328461"/>
            <a:ext cx="5035827" cy="2342390"/>
          </a:xfrm>
          <a:prstGeom prst="rect">
            <a:avLst/>
          </a:prstGeom>
        </p:spPr>
      </p:pic>
      <p:sp>
        <p:nvSpPr>
          <p:cNvPr id="10" name="Rectángulo 9">
            <a:extLst>
              <a:ext uri="{FF2B5EF4-FFF2-40B4-BE49-F238E27FC236}">
                <a16:creationId xmlns:a16="http://schemas.microsoft.com/office/drawing/2014/main" id="{E3C95D0C-E90D-42CA-9D38-CA51995FD567}"/>
              </a:ext>
            </a:extLst>
          </p:cNvPr>
          <p:cNvSpPr/>
          <p:nvPr/>
        </p:nvSpPr>
        <p:spPr>
          <a:xfrm>
            <a:off x="6016490" y="4060500"/>
            <a:ext cx="6096000" cy="2308324"/>
          </a:xfrm>
          <a:prstGeom prst="rect">
            <a:avLst/>
          </a:prstGeom>
        </p:spPr>
        <p:txBody>
          <a:bodyPr>
            <a:spAutoFit/>
          </a:bodyPr>
          <a:lstStyle/>
          <a:p>
            <a:pPr algn="just"/>
            <a:r>
              <a:rPr lang="es-CO" dirty="0">
                <a:latin typeface="Cooper Black" panose="0208090404030B020404" pitchFamily="18" charset="0"/>
              </a:rPr>
              <a:t>Este mecanismo transforma el </a:t>
            </a:r>
            <a:r>
              <a:rPr lang="es-CO" b="1" dirty="0">
                <a:latin typeface="Cooper Black" panose="0208090404030B020404" pitchFamily="18" charset="0"/>
              </a:rPr>
              <a:t>movimiento circular</a:t>
            </a:r>
            <a:r>
              <a:rPr lang="es-CO" dirty="0">
                <a:latin typeface="Cooper Black" panose="0208090404030B020404" pitchFamily="18" charset="0"/>
              </a:rPr>
              <a:t> en </a:t>
            </a:r>
            <a:r>
              <a:rPr lang="es-CO" b="1" dirty="0">
                <a:latin typeface="Cooper Black" panose="0208090404030B020404" pitchFamily="18" charset="0"/>
              </a:rPr>
              <a:t>movimiento rectilíneo alternativo</a:t>
            </a:r>
            <a:r>
              <a:rPr lang="es-CO" dirty="0">
                <a:latin typeface="Cooper Black" panose="0208090404030B020404" pitchFamily="18" charset="0"/>
              </a:rPr>
              <a:t>.</a:t>
            </a:r>
          </a:p>
          <a:p>
            <a:pPr algn="just"/>
            <a:r>
              <a:rPr lang="es-CO" dirty="0">
                <a:latin typeface="Cooper Black" panose="0208090404030B020404" pitchFamily="18" charset="0"/>
              </a:rPr>
              <a:t>Es un sistema </a:t>
            </a:r>
            <a:r>
              <a:rPr lang="es-CO" b="1" dirty="0">
                <a:latin typeface="Cooper Black" panose="0208090404030B020404" pitchFamily="18" charset="0"/>
              </a:rPr>
              <a:t>reversible</a:t>
            </a:r>
            <a:r>
              <a:rPr lang="es-CO" dirty="0">
                <a:latin typeface="Cooper Black" panose="0208090404030B020404" pitchFamily="18" charset="0"/>
              </a:rPr>
              <a:t>, lo que quiere decir que también puede funcionar para convertir un movimiento lineal alternativo en otro de giro, como en el caso de un pistón dentro del cilindro en el motor de un automóvil, donde la manivela se ve obligada a girar.</a:t>
            </a:r>
            <a:endParaRPr lang="es-CO" b="0" i="0" dirty="0">
              <a:effectLst/>
              <a:latin typeface="Cooper Black" panose="0208090404030B020404" pitchFamily="18" charset="0"/>
            </a:endParaRPr>
          </a:p>
        </p:txBody>
      </p:sp>
    </p:spTree>
    <p:extLst>
      <p:ext uri="{BB962C8B-B14F-4D97-AF65-F5344CB8AC3E}">
        <p14:creationId xmlns:p14="http://schemas.microsoft.com/office/powerpoint/2010/main" val="130516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B31DF4-E579-4822-8B6B-23AC1A293946}"/>
              </a:ext>
            </a:extLst>
          </p:cNvPr>
          <p:cNvSpPr>
            <a:spLocks noGrp="1"/>
          </p:cNvSpPr>
          <p:nvPr>
            <p:ph type="title"/>
          </p:nvPr>
        </p:nvSpPr>
        <p:spPr>
          <a:xfrm>
            <a:off x="1141413" y="618518"/>
            <a:ext cx="9905998" cy="1478570"/>
          </a:xfrm>
        </p:spPr>
        <p:txBody>
          <a:bodyPr>
            <a:normAutofit/>
          </a:bodyPr>
          <a:lstStyle/>
          <a:p>
            <a:r>
              <a:rPr lang="es-CO" dirty="0">
                <a:latin typeface="Cooper Black" panose="0208090404030B020404" pitchFamily="18" charset="0"/>
              </a:rPr>
              <a:t>Maquinas que utilizan el mecanismo manivela - biela</a:t>
            </a:r>
            <a:endParaRPr lang="es-CO">
              <a:latin typeface="Cooper Black" panose="0208090404030B020404" pitchFamily="18" charset="0"/>
            </a:endParaRPr>
          </a:p>
        </p:txBody>
      </p:sp>
      <p:pic>
        <p:nvPicPr>
          <p:cNvPr id="2050" name="Picture 2" descr="Resultado de imagen para tipos de maquinas que tienen el mecanismo  de biela manivela">
            <a:extLst>
              <a:ext uri="{FF2B5EF4-FFF2-40B4-BE49-F238E27FC236}">
                <a16:creationId xmlns:a16="http://schemas.microsoft.com/office/drawing/2014/main" id="{23B692D4-BFB2-442F-99A3-73CD5BE66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12" y="2403174"/>
            <a:ext cx="3569736" cy="3548338"/>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3" name="Marcador de contenido 6">
            <a:extLst>
              <a:ext uri="{FF2B5EF4-FFF2-40B4-BE49-F238E27FC236}">
                <a16:creationId xmlns:a16="http://schemas.microsoft.com/office/drawing/2014/main" id="{50B019D2-4C52-41B5-BC44-192661AD8AA6}"/>
              </a:ext>
            </a:extLst>
          </p:cNvPr>
          <p:cNvPicPr>
            <a:picLocks noChangeAspect="1"/>
          </p:cNvPicPr>
          <p:nvPr/>
        </p:nvPicPr>
        <p:blipFill rotWithShape="1">
          <a:blip r:embed="rId4"/>
          <a:srcRect l="40966" t="12818" r="40207" b="23199"/>
          <a:stretch/>
        </p:blipFill>
        <p:spPr>
          <a:xfrm>
            <a:off x="5119831" y="2332239"/>
            <a:ext cx="1270466" cy="354833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3" name="Imagen 2">
            <a:extLst>
              <a:ext uri="{FF2B5EF4-FFF2-40B4-BE49-F238E27FC236}">
                <a16:creationId xmlns:a16="http://schemas.microsoft.com/office/drawing/2014/main" id="{2ABB1DED-BB53-4293-B472-E4E343CAE35D}"/>
              </a:ext>
            </a:extLst>
          </p:cNvPr>
          <p:cNvPicPr>
            <a:picLocks noChangeAspect="1"/>
          </p:cNvPicPr>
          <p:nvPr/>
        </p:nvPicPr>
        <p:blipFill rotWithShape="1">
          <a:blip r:embed="rId5"/>
          <a:srcRect l="9362" t="30569" r="46196" b="27235"/>
          <a:stretch/>
        </p:blipFill>
        <p:spPr>
          <a:xfrm>
            <a:off x="6798980" y="2403174"/>
            <a:ext cx="5010167" cy="356030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019279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otalTime>1</TotalTime>
  <Words>224</Words>
  <Application>Microsoft Office PowerPoint</Application>
  <PresentationFormat>Panorámica</PresentationFormat>
  <Paragraphs>19</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Cooper Black</vt:lpstr>
      <vt:lpstr>Modern No. 20</vt:lpstr>
      <vt:lpstr>Tw Cen MT</vt:lpstr>
      <vt:lpstr>Circuito</vt:lpstr>
      <vt:lpstr>DIDÁCTICA DE TECNOLOGÍA E INFORMATICA </vt:lpstr>
      <vt:lpstr>Biela – manivela </vt:lpstr>
      <vt:lpstr>MECANISMO MANIVELA – BIELA </vt:lpstr>
      <vt:lpstr>manivela</vt:lpstr>
      <vt:lpstr>Mecanismo manivela - biela</vt:lpstr>
      <vt:lpstr>Maquinas que utilizan el mecanismo manivela - biela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DIDÁCTICA DE TECNOLOGÍA E INFORMATICA </dc:title>
  <dc:creator>Maria Agudelo</dc:creator>
  <cp:lastModifiedBy>Maria Agudelo</cp:lastModifiedBy>
  <cp:revision>1</cp:revision>
  <dcterms:created xsi:type="dcterms:W3CDTF">2019-02-14T03:50:21Z</dcterms:created>
  <dcterms:modified xsi:type="dcterms:W3CDTF">2019-02-14T03:52:01Z</dcterms:modified>
</cp:coreProperties>
</file>